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sldIdLst>
    <p:sldId id="315" r:id="rId5"/>
    <p:sldId id="316" r:id="rId6"/>
    <p:sldId id="341" r:id="rId7"/>
    <p:sldId id="342" r:id="rId8"/>
    <p:sldId id="354" r:id="rId9"/>
    <p:sldId id="351" r:id="rId10"/>
    <p:sldId id="357" r:id="rId11"/>
    <p:sldId id="355" r:id="rId12"/>
    <p:sldId id="330" r:id="rId13"/>
    <p:sldId id="329" r:id="rId14"/>
    <p:sldId id="331" r:id="rId15"/>
    <p:sldId id="363" r:id="rId16"/>
    <p:sldId id="364" r:id="rId17"/>
    <p:sldId id="365" r:id="rId18"/>
    <p:sldId id="366" r:id="rId19"/>
    <p:sldId id="367" r:id="rId20"/>
    <p:sldId id="368" r:id="rId21"/>
    <p:sldId id="333" r:id="rId22"/>
    <p:sldId id="338" r:id="rId23"/>
    <p:sldId id="336" r:id="rId24"/>
    <p:sldId id="334" r:id="rId25"/>
    <p:sldId id="337" r:id="rId26"/>
    <p:sldId id="339" r:id="rId27"/>
    <p:sldId id="362" r:id="rId28"/>
    <p:sldId id="327" r:id="rId29"/>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p:defaultTextStyle>
  <p:extLst>
    <p:ext uri="{EFAFB233-063F-42B5-8137-9DF3F51BA10A}">
      <p15:sldGuideLst xmlns:p15="http://schemas.microsoft.com/office/powerpoint/2012/main">
        <p15:guide id="1" pos="7401">
          <p15:clr>
            <a:srgbClr val="A4A3A4"/>
          </p15:clr>
        </p15:guide>
        <p15:guide id="2" orient="horz" pos="41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7C7E"/>
    <a:srgbClr val="932338"/>
    <a:srgbClr val="CC2A2A"/>
    <a:srgbClr val="636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85930" autoAdjust="0"/>
  </p:normalViewPr>
  <p:slideViewPr>
    <p:cSldViewPr snapToGrid="0" showGuides="1">
      <p:cViewPr varScale="1">
        <p:scale>
          <a:sx n="74" d="100"/>
          <a:sy n="74" d="100"/>
        </p:scale>
        <p:origin x="1190" y="58"/>
      </p:cViewPr>
      <p:guideLst>
        <p:guide pos="7401"/>
        <p:guide orient="horz" pos="4178"/>
      </p:guideLst>
    </p:cSldViewPr>
  </p:slideViewPr>
  <p:outlineViewPr>
    <p:cViewPr>
      <p:scale>
        <a:sx n="33" d="100"/>
        <a:sy n="33" d="100"/>
      </p:scale>
      <p:origin x="0" y="0"/>
    </p:cViewPr>
  </p:outlineViewPr>
  <p:notesTextViewPr>
    <p:cViewPr>
      <p:scale>
        <a:sx n="1" d="1"/>
        <a:sy n="1" d="1"/>
      </p:scale>
      <p:origin x="0" y="0"/>
    </p:cViewPr>
  </p:notesTextViewPr>
  <p:gridSpacing cx="54000" cy="54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C5F835E2-227D-43BA-B3A5-E9E433264387}" type="datetimeFigureOut">
              <a:rPr lang="en-US"/>
              <a:pPr>
                <a:defRPr/>
              </a:pPr>
              <a:t>7/2/2021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F5F5882C-B867-4FE7-97C9-87FBF93DC802}" type="slidenum">
              <a:rPr lang="en-US"/>
              <a:pPr>
                <a:defRPr/>
              </a:pPr>
              <a:t>‹N›</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10</a:t>
            </a:fld>
            <a:endParaRPr lang="en-US"/>
          </a:p>
        </p:txBody>
      </p:sp>
    </p:spTree>
    <p:extLst>
      <p:ext uri="{BB962C8B-B14F-4D97-AF65-F5344CB8AC3E}">
        <p14:creationId xmlns:p14="http://schemas.microsoft.com/office/powerpoint/2010/main" val="2303915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pPr>
              <a:defRPr/>
            </a:pPr>
            <a:fld id="{F5F5882C-B867-4FE7-97C9-87FBF93DC802}" type="slidenum">
              <a:rPr lang="en-US"/>
              <a:pPr>
                <a:defRPr/>
              </a:pPr>
              <a:t>13</a:t>
            </a:fld>
            <a:endParaRPr lang="en-US"/>
          </a:p>
        </p:txBody>
      </p:sp>
    </p:spTree>
    <p:extLst>
      <p:ext uri="{BB962C8B-B14F-4D97-AF65-F5344CB8AC3E}">
        <p14:creationId xmlns:p14="http://schemas.microsoft.com/office/powerpoint/2010/main" val="364384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pPr>
              <a:defRPr/>
            </a:pPr>
            <a:fld id="{F5F5882C-B867-4FE7-97C9-87FBF93DC802}" type="slidenum">
              <a:rPr lang="en-US"/>
              <a:pPr>
                <a:defRPr/>
              </a:pPr>
              <a:t>14</a:t>
            </a:fld>
            <a:endParaRPr lang="en-US"/>
          </a:p>
        </p:txBody>
      </p:sp>
    </p:spTree>
    <p:extLst>
      <p:ext uri="{BB962C8B-B14F-4D97-AF65-F5344CB8AC3E}">
        <p14:creationId xmlns:p14="http://schemas.microsoft.com/office/powerpoint/2010/main" val="2237660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F5F5882C-B867-4FE7-97C9-87FBF93DC802}" type="slidenum">
              <a:rPr lang="en-US" smtClean="0"/>
              <a:pPr>
                <a:defRPr/>
              </a:pPr>
              <a:t>24</a:t>
            </a:fld>
            <a:endParaRPr lang="en-US"/>
          </a:p>
        </p:txBody>
      </p:sp>
    </p:spTree>
    <p:extLst>
      <p:ext uri="{BB962C8B-B14F-4D97-AF65-F5344CB8AC3E}">
        <p14:creationId xmlns:p14="http://schemas.microsoft.com/office/powerpoint/2010/main" val="3195978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1070" y="2621956"/>
            <a:ext cx="9818337" cy="2782819"/>
          </a:xfrm>
          <a:effectLst/>
        </p:spPr>
        <p:txBody>
          <a:bodyPr lIns="0" tIns="0" rIns="0" bIns="0" anchor="ctr">
            <a:normAutofit/>
          </a:bodyPr>
          <a:lstStyle>
            <a:lvl1pPr>
              <a:lnSpc>
                <a:spcPts val="3600"/>
              </a:lnSpc>
              <a:defRPr sz="3400" b="0" cap="none">
                <a:solidFill>
                  <a:srgbClr val="C00000"/>
                </a:solidFill>
                <a:latin typeface="Arial Narrow" panose="020B0606020202030204" pitchFamily="34" charset="0"/>
              </a:defRPr>
            </a:lvl1pPr>
          </a:lstStyle>
          <a:p>
            <a:r>
              <a:rPr lang="it-IT" dirty="0"/>
              <a:t>FARE CLIC PER MODIFICARE LO STILE DEL TITOLO DELLO SCHEMA FARE CLIC PER MODIFICARE LO STILE DEL TITOLO DELLO SCHEMA</a:t>
            </a:r>
            <a:endParaRPr lang="en-US" dirty="0"/>
          </a:p>
        </p:txBody>
      </p:sp>
      <p:sp>
        <p:nvSpPr>
          <p:cNvPr id="9" name="Text Placeholder 2">
            <a:extLst>
              <a:ext uri="{FF2B5EF4-FFF2-40B4-BE49-F238E27FC236}">
                <a16:creationId xmlns:a16="http://schemas.microsoft.com/office/drawing/2014/main" id="{384E50FF-EF10-4A0E-8686-237E66B249CE}"/>
              </a:ext>
            </a:extLst>
          </p:cNvPr>
          <p:cNvSpPr>
            <a:spLocks noGrp="1"/>
          </p:cNvSpPr>
          <p:nvPr>
            <p:ph type="body" idx="1"/>
          </p:nvPr>
        </p:nvSpPr>
        <p:spPr>
          <a:xfrm>
            <a:off x="469184" y="6495314"/>
            <a:ext cx="7481115" cy="179536"/>
          </a:xfrm>
        </p:spPr>
        <p:txBody>
          <a:bodyPr wrap="square" lIns="0" tIns="0" rIns="0" bIns="0">
            <a:spAutoFit/>
          </a:bodyPr>
          <a:lstStyle>
            <a:lvl1pPr marL="0" indent="0">
              <a:lnSpc>
                <a:spcPts val="1400"/>
              </a:lnSpc>
              <a:spcAft>
                <a:spcPts val="200"/>
              </a:spcAft>
              <a:buNone/>
              <a:defRPr sz="11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0" name="Text Placeholder 2">
            <a:extLst>
              <a:ext uri="{FF2B5EF4-FFF2-40B4-BE49-F238E27FC236}">
                <a16:creationId xmlns:a16="http://schemas.microsoft.com/office/drawing/2014/main" id="{771492F8-659D-4E4C-A49D-B7C567539112}"/>
              </a:ext>
            </a:extLst>
          </p:cNvPr>
          <p:cNvSpPr>
            <a:spLocks noGrp="1"/>
          </p:cNvSpPr>
          <p:nvPr>
            <p:ph type="body" idx="10"/>
          </p:nvPr>
        </p:nvSpPr>
        <p:spPr>
          <a:xfrm>
            <a:off x="469185" y="1287956"/>
            <a:ext cx="3689746" cy="216000"/>
          </a:xfrm>
        </p:spPr>
        <p:txBody>
          <a:bodyPr lIns="0" tIns="0" rIns="0" bIns="0">
            <a:noAutofit/>
          </a:bodyPr>
          <a:lstStyle>
            <a:lvl1pPr marL="0" indent="0">
              <a:lnSpc>
                <a:spcPts val="1500"/>
              </a:lnSpc>
              <a:spcAft>
                <a:spcPts val="600"/>
              </a:spcAft>
              <a:buNone/>
              <a:defRPr lang="it-IT" sz="1200" dirty="0">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3" name="Text Placeholder 2">
            <a:extLst>
              <a:ext uri="{FF2B5EF4-FFF2-40B4-BE49-F238E27FC236}">
                <a16:creationId xmlns:a16="http://schemas.microsoft.com/office/drawing/2014/main" id="{384E50FF-EF10-4A0E-8686-237E66B249CE}"/>
              </a:ext>
            </a:extLst>
          </p:cNvPr>
          <p:cNvSpPr>
            <a:spLocks noGrp="1"/>
          </p:cNvSpPr>
          <p:nvPr>
            <p:ph type="body" idx="11" hasCustomPrompt="1"/>
          </p:nvPr>
        </p:nvSpPr>
        <p:spPr>
          <a:xfrm>
            <a:off x="469184" y="1522956"/>
            <a:ext cx="3689747" cy="1080000"/>
          </a:xfrm>
        </p:spPr>
        <p:txBody>
          <a:bodyPr lIns="0" tIns="0" rIns="0" bIns="0" anchor="t" anchorCtr="0">
            <a:noAutofit/>
          </a:bodyPr>
          <a:lstStyle>
            <a:lvl1pPr marL="0" indent="0">
              <a:lnSpc>
                <a:spcPct val="100000"/>
              </a:lnSpc>
              <a:spcAft>
                <a:spcPts val="0"/>
              </a:spcAft>
              <a:buNone/>
              <a:defRPr sz="2000" b="0">
                <a:solidFill>
                  <a:srgbClr val="63646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a:t>
            </a:r>
          </a:p>
        </p:txBody>
      </p:sp>
      <p:sp>
        <p:nvSpPr>
          <p:cNvPr id="11" name="Text Placeholder 2">
            <a:extLst>
              <a:ext uri="{FF2B5EF4-FFF2-40B4-BE49-F238E27FC236}">
                <a16:creationId xmlns:a16="http://schemas.microsoft.com/office/drawing/2014/main" id="{384E50FF-EF10-4A0E-8686-237E66B249CE}"/>
              </a:ext>
            </a:extLst>
          </p:cNvPr>
          <p:cNvSpPr>
            <a:spLocks noGrp="1"/>
          </p:cNvSpPr>
          <p:nvPr>
            <p:ph type="body" idx="12" hasCustomPrompt="1"/>
          </p:nvPr>
        </p:nvSpPr>
        <p:spPr>
          <a:xfrm>
            <a:off x="469184" y="6297672"/>
            <a:ext cx="7481115" cy="188513"/>
          </a:xfrm>
        </p:spPr>
        <p:txBody>
          <a:bodyPr wrap="square" lIns="0" tIns="0" rIns="0" bIns="0">
            <a:spAutoFit/>
          </a:bodyPr>
          <a:lstStyle>
            <a:lvl1pPr marL="0" indent="0">
              <a:lnSpc>
                <a:spcPts val="1400"/>
              </a:lnSpc>
              <a:spcAft>
                <a:spcPts val="200"/>
              </a:spcAft>
              <a:buNone/>
              <a:defRPr sz="1400" b="0">
                <a:solidFill>
                  <a:schemeClr val="tx1">
                    <a:lumMod val="65000"/>
                    <a:lumOff val="35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12" name="Rectangle 8">
            <a:extLst>
              <a:ext uri="{FF2B5EF4-FFF2-40B4-BE49-F238E27FC236}">
                <a16:creationId xmlns:a16="http://schemas.microsoft.com/office/drawing/2014/main" id="{A8FC9CB7-7D84-419A-988C-7B8817E18EDB}"/>
              </a:ext>
            </a:extLst>
          </p:cNvPr>
          <p:cNvSpPr/>
          <p:nvPr userDrawn="1"/>
        </p:nvSpPr>
        <p:spPr>
          <a:xfrm>
            <a:off x="463550" y="0"/>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F57BA760-D00A-4F5B-B978-07F3F810367F}"/>
              </a:ext>
            </a:extLst>
          </p:cNvPr>
          <p:cNvSpPr/>
          <p:nvPr userDrawn="1"/>
        </p:nvSpPr>
        <p:spPr>
          <a:xfrm>
            <a:off x="4251325" y="0"/>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4" name="Immagine 3">
            <a:extLst>
              <a:ext uri="{FF2B5EF4-FFF2-40B4-BE49-F238E27FC236}">
                <a16:creationId xmlns:a16="http://schemas.microsoft.com/office/drawing/2014/main" id="{617FA033-79E9-4921-B88E-03D9DAACCE5F}"/>
              </a:ext>
            </a:extLst>
          </p:cNvPr>
          <p:cNvPicPr>
            <a:picLocks noChangeAspect="1"/>
          </p:cNvPicPr>
          <p:nvPr userDrawn="1"/>
        </p:nvPicPr>
        <p:blipFill>
          <a:blip r:embed="rId2"/>
          <a:stretch>
            <a:fillRect/>
          </a:stretch>
        </p:blipFill>
        <p:spPr>
          <a:xfrm>
            <a:off x="8550841" y="637832"/>
            <a:ext cx="2700000" cy="461927"/>
          </a:xfrm>
          <a:prstGeom prst="rect">
            <a:avLst/>
          </a:prstGeom>
        </p:spPr>
      </p:pic>
      <p:sp>
        <p:nvSpPr>
          <p:cNvPr id="16" name="Rectangle 9">
            <a:extLst>
              <a:ext uri="{FF2B5EF4-FFF2-40B4-BE49-F238E27FC236}">
                <a16:creationId xmlns:a16="http://schemas.microsoft.com/office/drawing/2014/main" id="{821E4C3A-67D5-4B9E-B373-7B560EA0839E}"/>
              </a:ext>
            </a:extLst>
          </p:cNvPr>
          <p:cNvSpPr/>
          <p:nvPr userDrawn="1"/>
        </p:nvSpPr>
        <p:spPr>
          <a:xfrm>
            <a:off x="8037513" y="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5599829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ue immagini affiancate">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C2F57ACB-1A9A-42A2-B0B9-3C24FCCE916F}"/>
              </a:ext>
            </a:extLst>
          </p:cNvPr>
          <p:cNvSpPr/>
          <p:nvPr userDrawn="1"/>
        </p:nvSpPr>
        <p:spPr>
          <a:xfrm>
            <a:off x="471488" y="1571124"/>
            <a:ext cx="5472112" cy="43920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21" name="Text Placeholder 3">
            <a:extLst>
              <a:ext uri="{FF2B5EF4-FFF2-40B4-BE49-F238E27FC236}">
                <a16:creationId xmlns:a16="http://schemas.microsoft.com/office/drawing/2014/main" id="{A0C542E8-A419-4B8E-8AE4-1D0DC75ADF26}"/>
              </a:ext>
            </a:extLst>
          </p:cNvPr>
          <p:cNvSpPr>
            <a:spLocks noGrp="1"/>
          </p:cNvSpPr>
          <p:nvPr>
            <p:ph type="body" sz="half" idx="12" hasCustomPrompt="1"/>
          </p:nvPr>
        </p:nvSpPr>
        <p:spPr>
          <a:xfrm>
            <a:off x="562922" y="1691683"/>
            <a:ext cx="5304733" cy="387373"/>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2" name="Content Placeholder 3">
            <a:extLst>
              <a:ext uri="{FF2B5EF4-FFF2-40B4-BE49-F238E27FC236}">
                <a16:creationId xmlns:a16="http://schemas.microsoft.com/office/drawing/2014/main" id="{3F3446B5-6360-4947-B444-A1DBFD655274}"/>
              </a:ext>
            </a:extLst>
          </p:cNvPr>
          <p:cNvSpPr>
            <a:spLocks noGrp="1"/>
          </p:cNvSpPr>
          <p:nvPr>
            <p:ph sz="half" idx="13"/>
          </p:nvPr>
        </p:nvSpPr>
        <p:spPr>
          <a:xfrm>
            <a:off x="562922" y="2172243"/>
            <a:ext cx="5304733" cy="3668732"/>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20" name="Rectangle 8">
            <a:extLst>
              <a:ext uri="{FF2B5EF4-FFF2-40B4-BE49-F238E27FC236}">
                <a16:creationId xmlns:a16="http://schemas.microsoft.com/office/drawing/2014/main" id="{D17306DB-EF2B-46DB-BE4C-67BA4581EC8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0">
            <a:extLst>
              <a:ext uri="{FF2B5EF4-FFF2-40B4-BE49-F238E27FC236}">
                <a16:creationId xmlns:a16="http://schemas.microsoft.com/office/drawing/2014/main" id="{27663729-5A18-460D-BCC5-1C121255BEC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9">
            <a:extLst>
              <a:ext uri="{FF2B5EF4-FFF2-40B4-BE49-F238E27FC236}">
                <a16:creationId xmlns:a16="http://schemas.microsoft.com/office/drawing/2014/main" id="{88AE038F-3265-4340-AFAF-203DBF97366C}"/>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5" name="Immagine 24">
            <a:extLst>
              <a:ext uri="{FF2B5EF4-FFF2-40B4-BE49-F238E27FC236}">
                <a16:creationId xmlns:a16="http://schemas.microsoft.com/office/drawing/2014/main" id="{5203E877-BB68-4C3E-A95D-262A3B3831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ooter Placeholder 4">
            <a:extLst>
              <a:ext uri="{FF2B5EF4-FFF2-40B4-BE49-F238E27FC236}">
                <a16:creationId xmlns:a16="http://schemas.microsoft.com/office/drawing/2014/main" id="{DDB77A0D-9AB4-48A1-82C5-A09A7D4F72D4}"/>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9" name="Slide Number Placeholder 5">
            <a:extLst>
              <a:ext uri="{FF2B5EF4-FFF2-40B4-BE49-F238E27FC236}">
                <a16:creationId xmlns:a16="http://schemas.microsoft.com/office/drawing/2014/main" id="{ABB3C7F1-D02D-4858-A51B-B1211EF06EF0}"/>
              </a:ext>
            </a:extLst>
          </p:cNvPr>
          <p:cNvSpPr>
            <a:spLocks noGrp="1"/>
          </p:cNvSpPr>
          <p:nvPr>
            <p:ph type="sldNum" sz="quarter" idx="14"/>
          </p:nvPr>
        </p:nvSpPr>
        <p:spPr>
          <a:xfrm>
            <a:off x="323469" y="6405108"/>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30" name="Rettangolo 29">
            <a:extLst>
              <a:ext uri="{FF2B5EF4-FFF2-40B4-BE49-F238E27FC236}">
                <a16:creationId xmlns:a16="http://schemas.microsoft.com/office/drawing/2014/main" id="{2E11952F-B65E-4BC4-A306-BA5F2E5E1051}"/>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1" name="Text Placeholder 3">
            <a:extLst>
              <a:ext uri="{FF2B5EF4-FFF2-40B4-BE49-F238E27FC236}">
                <a16:creationId xmlns:a16="http://schemas.microsoft.com/office/drawing/2014/main" id="{10FF5994-804D-479E-8547-F402AE8DD1DD}"/>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32" name="Content Placeholder 3">
            <a:extLst>
              <a:ext uri="{FF2B5EF4-FFF2-40B4-BE49-F238E27FC236}">
                <a16:creationId xmlns:a16="http://schemas.microsoft.com/office/drawing/2014/main" id="{4C0547B4-6D28-4C23-830C-984AB52D9776}"/>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7432050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dascalia+grafico o tavola grand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83042" cy="662557"/>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Content Placeholder 3"/>
          <p:cNvSpPr>
            <a:spLocks noGrp="1"/>
          </p:cNvSpPr>
          <p:nvPr>
            <p:ph sz="half" idx="2"/>
          </p:nvPr>
        </p:nvSpPr>
        <p:spPr>
          <a:xfrm>
            <a:off x="463786" y="2319687"/>
            <a:ext cx="11283042" cy="3630263"/>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pic>
        <p:nvPicPr>
          <p:cNvPr id="13" name="Immagine 12">
            <a:extLst>
              <a:ext uri="{FF2B5EF4-FFF2-40B4-BE49-F238E27FC236}">
                <a16:creationId xmlns:a16="http://schemas.microsoft.com/office/drawing/2014/main" id="{D0FB10A6-C138-494B-9E13-24A27B8289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ooter Placeholder 4">
            <a:extLst>
              <a:ext uri="{FF2B5EF4-FFF2-40B4-BE49-F238E27FC236}">
                <a16:creationId xmlns:a16="http://schemas.microsoft.com/office/drawing/2014/main" id="{A4B33C25-F53C-40FF-87FE-5A1021509E50}"/>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7" name="Rectangle 8">
            <a:extLst>
              <a:ext uri="{FF2B5EF4-FFF2-40B4-BE49-F238E27FC236}">
                <a16:creationId xmlns:a16="http://schemas.microsoft.com/office/drawing/2014/main" id="{96897485-CF07-4D6A-ABB8-A29D7DC5710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0">
            <a:extLst>
              <a:ext uri="{FF2B5EF4-FFF2-40B4-BE49-F238E27FC236}">
                <a16:creationId xmlns:a16="http://schemas.microsoft.com/office/drawing/2014/main" id="{BC91E05A-8494-49B6-B257-61F68DA8B315}"/>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422199A7-2A62-43D5-872A-CD0B9A3D6E61}"/>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20" name="Slide Number Placeholder 5">
            <a:extLst>
              <a:ext uri="{FF2B5EF4-FFF2-40B4-BE49-F238E27FC236}">
                <a16:creationId xmlns:a16="http://schemas.microsoft.com/office/drawing/2014/main" id="{1B2ED1D9-25D5-4BB7-87C2-D519D9336366}"/>
              </a:ext>
            </a:extLst>
          </p:cNvPr>
          <p:cNvSpPr>
            <a:spLocks noGrp="1"/>
          </p:cNvSpPr>
          <p:nvPr>
            <p:ph type="sldNum" sz="quarter" idx="14"/>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69949798"/>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8A4B74D-95FF-4ECC-AED0-C183993F87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48324380-A91B-40DB-8B06-87F1716A8EF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9" name="Slide Number Placeholder 5">
            <a:extLst>
              <a:ext uri="{FF2B5EF4-FFF2-40B4-BE49-F238E27FC236}">
                <a16:creationId xmlns:a16="http://schemas.microsoft.com/office/drawing/2014/main" id="{9376CEDB-6160-4575-AAD8-45EA5C0ED54C}"/>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29422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ngraziamenti">
    <p:spTree>
      <p:nvGrpSpPr>
        <p:cNvPr id="1" name=""/>
        <p:cNvGrpSpPr/>
        <p:nvPr/>
      </p:nvGrpSpPr>
      <p:grpSpPr>
        <a:xfrm>
          <a:off x="0" y="0"/>
          <a:ext cx="0" cy="0"/>
          <a:chOff x="0" y="0"/>
          <a:chExt cx="0" cy="0"/>
        </a:xfrm>
      </p:grpSpPr>
      <p:sp>
        <p:nvSpPr>
          <p:cNvPr id="2" name="Title 1"/>
          <p:cNvSpPr>
            <a:spLocks noGrp="1"/>
          </p:cNvSpPr>
          <p:nvPr>
            <p:ph type="ctrTitle"/>
          </p:nvPr>
        </p:nvSpPr>
        <p:spPr>
          <a:xfrm>
            <a:off x="463786" y="1796902"/>
            <a:ext cx="11283042" cy="1839433"/>
          </a:xfrm>
          <a:effectLst/>
        </p:spPr>
        <p:txBody>
          <a:bodyPr anchor="ctr">
            <a:noAutofit/>
          </a:bodyPr>
          <a:lstStyle>
            <a:lvl1pPr algn="ctr">
              <a:defRPr sz="7000" b="0" cap="none">
                <a:solidFill>
                  <a:schemeClr val="tx1">
                    <a:lumMod val="50000"/>
                    <a:lumOff val="50000"/>
                  </a:schemeClr>
                </a:solidFill>
              </a:defRPr>
            </a:lvl1pPr>
          </a:lstStyle>
          <a:p>
            <a:endParaRPr lang="en-US" dirty="0"/>
          </a:p>
        </p:txBody>
      </p:sp>
      <p:sp>
        <p:nvSpPr>
          <p:cNvPr id="10" name="Text Placeholder 2">
            <a:extLst>
              <a:ext uri="{FF2B5EF4-FFF2-40B4-BE49-F238E27FC236}">
                <a16:creationId xmlns:a16="http://schemas.microsoft.com/office/drawing/2014/main" id="{05894EA2-4831-F84E-BBDE-8E89A351653C}"/>
              </a:ext>
            </a:extLst>
          </p:cNvPr>
          <p:cNvSpPr>
            <a:spLocks noGrp="1"/>
          </p:cNvSpPr>
          <p:nvPr>
            <p:ph type="body" idx="1"/>
          </p:nvPr>
        </p:nvSpPr>
        <p:spPr>
          <a:xfrm>
            <a:off x="3296093" y="3683529"/>
            <a:ext cx="5624623" cy="423612"/>
          </a:xfrm>
        </p:spPr>
        <p:txBody>
          <a:bodyPr spcCol="360000" anchor="ctr">
            <a:noAutofit/>
          </a:bodyPr>
          <a:lstStyle>
            <a:lvl1pPr marL="0" indent="0" algn="ctr">
              <a:buNone/>
              <a:defRPr sz="18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8" name="Rectangle 8">
            <a:extLst>
              <a:ext uri="{FF2B5EF4-FFF2-40B4-BE49-F238E27FC236}">
                <a16:creationId xmlns:a16="http://schemas.microsoft.com/office/drawing/2014/main" id="{02837C0E-8F15-489B-800B-6F1CBBB23F06}"/>
              </a:ext>
            </a:extLst>
          </p:cNvPr>
          <p:cNvSpPr/>
          <p:nvPr userDrawn="1"/>
        </p:nvSpPr>
        <p:spPr>
          <a:xfrm>
            <a:off x="463550" y="5773825"/>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0">
            <a:extLst>
              <a:ext uri="{FF2B5EF4-FFF2-40B4-BE49-F238E27FC236}">
                <a16:creationId xmlns:a16="http://schemas.microsoft.com/office/drawing/2014/main" id="{1C3885B9-D4F0-42E8-A6EE-EB419237E845}"/>
              </a:ext>
            </a:extLst>
          </p:cNvPr>
          <p:cNvSpPr/>
          <p:nvPr userDrawn="1"/>
        </p:nvSpPr>
        <p:spPr>
          <a:xfrm>
            <a:off x="4251325" y="5773825"/>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11" name="Immagine 10">
            <a:extLst>
              <a:ext uri="{FF2B5EF4-FFF2-40B4-BE49-F238E27FC236}">
                <a16:creationId xmlns:a16="http://schemas.microsoft.com/office/drawing/2014/main" id="{1F54AFB7-6D67-44BA-975B-F9E2C29BB466}"/>
              </a:ext>
            </a:extLst>
          </p:cNvPr>
          <p:cNvPicPr>
            <a:picLocks noChangeAspect="1"/>
          </p:cNvPicPr>
          <p:nvPr userDrawn="1"/>
        </p:nvPicPr>
        <p:blipFill>
          <a:blip r:embed="rId2"/>
          <a:stretch>
            <a:fillRect/>
          </a:stretch>
        </p:blipFill>
        <p:spPr>
          <a:xfrm>
            <a:off x="8550841" y="6092375"/>
            <a:ext cx="2700000" cy="461927"/>
          </a:xfrm>
          <a:prstGeom prst="rect">
            <a:avLst/>
          </a:prstGeom>
        </p:spPr>
      </p:pic>
      <p:sp>
        <p:nvSpPr>
          <p:cNvPr id="12" name="Rectangle 9">
            <a:extLst>
              <a:ext uri="{FF2B5EF4-FFF2-40B4-BE49-F238E27FC236}">
                <a16:creationId xmlns:a16="http://schemas.microsoft.com/office/drawing/2014/main" id="{B4CD4512-1FFA-4544-ACEE-31F0A9CA9D05}"/>
              </a:ext>
            </a:extLst>
          </p:cNvPr>
          <p:cNvSpPr/>
          <p:nvPr userDrawn="1"/>
        </p:nvSpPr>
        <p:spPr>
          <a:xfrm>
            <a:off x="8037513" y="679085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4739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 o elenco punta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74201" y="1557338"/>
            <a:ext cx="11264002" cy="4481153"/>
          </a:xfrm>
        </p:spPr>
        <p:txBody>
          <a:bodyPr lIns="0" tIns="0" rIns="0" bIns="0">
            <a:noAutofit/>
          </a:bodyPr>
          <a:lstStyle>
            <a:lvl1pPr marL="285750" indent="-285750">
              <a:spcAft>
                <a:spcPts val="1800"/>
              </a:spcAft>
              <a:buSzPct val="120000"/>
              <a:buFont typeface="Courier New" panose="02070309020205020404" pitchFamily="49" charset="0"/>
              <a:buChar char="o"/>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9"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
        <p:nvSpPr>
          <p:cNvPr id="8" name="Footer Placeholder 4">
            <a:extLst>
              <a:ext uri="{FF2B5EF4-FFF2-40B4-BE49-F238E27FC236}">
                <a16:creationId xmlns:a16="http://schemas.microsoft.com/office/drawing/2014/main" id="{C2053620-96AC-EF47-823B-D2E90BBCE586}"/>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0" name="Slide Number Placeholder 5">
            <a:extLst>
              <a:ext uri="{FF2B5EF4-FFF2-40B4-BE49-F238E27FC236}">
                <a16:creationId xmlns:a16="http://schemas.microsoft.com/office/drawing/2014/main" id="{FF4E3F12-6C4D-C642-90EC-9F9AE3161A4F}"/>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Rectangle 8">
            <a:extLst>
              <a:ext uri="{FF2B5EF4-FFF2-40B4-BE49-F238E27FC236}">
                <a16:creationId xmlns:a16="http://schemas.microsoft.com/office/drawing/2014/main" id="{6BE73488-10D2-46C5-8886-B5262B4036E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0">
            <a:extLst>
              <a:ext uri="{FF2B5EF4-FFF2-40B4-BE49-F238E27FC236}">
                <a16:creationId xmlns:a16="http://schemas.microsoft.com/office/drawing/2014/main" id="{9DFCC48B-BCC3-4AAB-8EE4-592BE912D5A8}"/>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9">
            <a:extLst>
              <a:ext uri="{FF2B5EF4-FFF2-40B4-BE49-F238E27FC236}">
                <a16:creationId xmlns:a16="http://schemas.microsoft.com/office/drawing/2014/main" id="{02EE5703-F2FA-4A41-8927-030A564B0F80}"/>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9054892"/>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sto 1 colonn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4201" y="1557338"/>
            <a:ext cx="11264002" cy="4472526"/>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2" name="Title Placeholder 1">
            <a:extLst>
              <a:ext uri="{FF2B5EF4-FFF2-40B4-BE49-F238E27FC236}">
                <a16:creationId xmlns:a16="http://schemas.microsoft.com/office/drawing/2014/main" id="{86F2967F-3AC1-482F-9FA1-FB5058EEC437}"/>
              </a:ext>
            </a:extLst>
          </p:cNvPr>
          <p:cNvSpPr>
            <a:spLocks noGrp="1"/>
          </p:cNvSpPr>
          <p:nvPr>
            <p:ph type="title"/>
          </p:nvPr>
        </p:nvSpPr>
        <p:spPr>
          <a:xfrm>
            <a:off x="468895" y="503475"/>
            <a:ext cx="11269308" cy="384721"/>
          </a:xfrm>
          <a:prstGeom prst="rect">
            <a:avLst/>
          </a:prstGeom>
        </p:spPr>
        <p:txBody>
          <a:bodyPr lIns="0" tIns="0" rIns="0" bIns="0" rtlCol="0">
            <a:spAutoFit/>
          </a:bodyPr>
          <a:lstStyle>
            <a:lvl1pPr>
              <a:lnSpc>
                <a:spcPts val="3000"/>
              </a:lnSpc>
              <a:defRPr sz="2800" cap="none"/>
            </a:lvl1pPr>
          </a:lstStyle>
          <a:p>
            <a:r>
              <a:rPr lang="it-IT" dirty="0"/>
              <a:t>Fare clic per modificare lo stile del titolo dello schema</a:t>
            </a:r>
            <a:endParaRPr lang="en-US" dirty="0"/>
          </a:p>
        </p:txBody>
      </p:sp>
      <p:sp>
        <p:nvSpPr>
          <p:cNvPr id="13" name="Rectangle 8">
            <a:extLst>
              <a:ext uri="{FF2B5EF4-FFF2-40B4-BE49-F238E27FC236}">
                <a16:creationId xmlns:a16="http://schemas.microsoft.com/office/drawing/2014/main" id="{BB147208-B303-4867-B415-427BFDB712A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3AC1916D-DE81-4DEB-837D-9B1EBBEBAB9E}"/>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EA5C2815-3F5D-4F03-A9B8-AD61D140AB8F}"/>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211B9727-26D5-42C6-AA8E-16F0A95510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3DB52600-6114-4FF8-A64F-1419078C066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C98E623A-5D96-4DDD-91E6-E567C5082EFA}"/>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165202861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sto 2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76765" cy="4472526"/>
          </a:xfrm>
        </p:spPr>
        <p:txBody>
          <a:bodyPr lIns="0" tIns="0" rIns="0" bIns="0" numCol="2" spcCol="54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85F80FCE-DB62-4AE9-8E37-C5ECE83CEA2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5337BA55-D4F4-482D-9902-A7DF343CF4BD}"/>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1E77F523-A47D-4ED1-A730-DF546267408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B35A5DA5-9B3D-430B-9B7D-12A49C896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BC87520E-C40B-4CBE-A2FA-D2587AA9999C}"/>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98ED1510-B77E-4E58-8FB2-F06301CA45C2}"/>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52758842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sto 3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7" y="1557337"/>
            <a:ext cx="11269308" cy="4392613"/>
          </a:xfrm>
        </p:spPr>
        <p:txBody>
          <a:bodyPr lIns="0" tIns="0" rIns="0" bIns="0" numCol="3" spcCol="432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A97EA33F-8FE6-43F7-B87B-F8A75881DC82}"/>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4457ED34-8FD7-4334-B58D-DE5268F487B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DE95361B-2753-4630-8435-D8D6DFA2E2B3}"/>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9953CB5C-8C23-4943-AA23-507887A04C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EA2B975-3B1B-40A2-9512-420987E4167F}"/>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2FD83117-18D4-4F50-B150-B24C3ADCCAF6}"/>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092070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sto+grafico piccol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8081963" y="1557338"/>
            <a:ext cx="365378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77519" y="1557338"/>
            <a:ext cx="7305513"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Text Placeholder 3">
            <a:extLst>
              <a:ext uri="{FF2B5EF4-FFF2-40B4-BE49-F238E27FC236}">
                <a16:creationId xmlns:a16="http://schemas.microsoft.com/office/drawing/2014/main" id="{8FE997AC-2DEF-4982-9219-0DE8E80C2C1D}"/>
              </a:ext>
            </a:extLst>
          </p:cNvPr>
          <p:cNvSpPr>
            <a:spLocks noGrp="1"/>
          </p:cNvSpPr>
          <p:nvPr>
            <p:ph type="body" sz="half" idx="11" hasCustomPrompt="1"/>
          </p:nvPr>
        </p:nvSpPr>
        <p:spPr>
          <a:xfrm>
            <a:off x="8162224" y="1696688"/>
            <a:ext cx="3492000" cy="457200"/>
          </a:xfrm>
        </p:spPr>
        <p:txBody>
          <a:bodyPr lIns="0" tIns="0" rIns="0" bIns="0">
            <a:no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14" name="Content Placeholder 3">
            <a:extLst>
              <a:ext uri="{FF2B5EF4-FFF2-40B4-BE49-F238E27FC236}">
                <a16:creationId xmlns:a16="http://schemas.microsoft.com/office/drawing/2014/main" id="{5014FC49-70B3-48C6-AAEA-1B6DEB762BE4}"/>
              </a:ext>
            </a:extLst>
          </p:cNvPr>
          <p:cNvSpPr>
            <a:spLocks noGrp="1"/>
          </p:cNvSpPr>
          <p:nvPr>
            <p:ph sz="half" idx="2"/>
          </p:nvPr>
        </p:nvSpPr>
        <p:spPr>
          <a:xfrm>
            <a:off x="8162222" y="2261938"/>
            <a:ext cx="3492000" cy="3600000"/>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8" name="Rectangle 8">
            <a:extLst>
              <a:ext uri="{FF2B5EF4-FFF2-40B4-BE49-F238E27FC236}">
                <a16:creationId xmlns:a16="http://schemas.microsoft.com/office/drawing/2014/main" id="{BFF0EAD9-FB2A-4B10-AC7E-2867676F5114}"/>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0">
            <a:extLst>
              <a:ext uri="{FF2B5EF4-FFF2-40B4-BE49-F238E27FC236}">
                <a16:creationId xmlns:a16="http://schemas.microsoft.com/office/drawing/2014/main" id="{4DE85F56-C820-4265-A4F2-F29B8154D70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9">
            <a:extLst>
              <a:ext uri="{FF2B5EF4-FFF2-40B4-BE49-F238E27FC236}">
                <a16:creationId xmlns:a16="http://schemas.microsoft.com/office/drawing/2014/main" id="{6D6C4BEC-89CF-43B7-9CD5-49EE71B2792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1" name="Immagine 20">
            <a:extLst>
              <a:ext uri="{FF2B5EF4-FFF2-40B4-BE49-F238E27FC236}">
                <a16:creationId xmlns:a16="http://schemas.microsoft.com/office/drawing/2014/main" id="{665B96CC-8D49-494F-9C8A-BD85351377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ooter Placeholder 4">
            <a:extLst>
              <a:ext uri="{FF2B5EF4-FFF2-40B4-BE49-F238E27FC236}">
                <a16:creationId xmlns:a16="http://schemas.microsoft.com/office/drawing/2014/main" id="{C1DD249C-FFFA-4674-9CB5-ABEFDF50413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48756CF5-11CA-40E9-BF7A-4F15C16E34DC}"/>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952171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sto piccolo+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25132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8895" y="1557338"/>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436695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436694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6C03E07E-3B47-479C-ADF1-A58628B5A275}"/>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744056969"/>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fico + colonna libera a destra">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7307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8207439" y="1560749"/>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58870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58869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3" name="Slide Number Placeholder 5">
            <a:extLst>
              <a:ext uri="{FF2B5EF4-FFF2-40B4-BE49-F238E27FC236}">
                <a16:creationId xmlns:a16="http://schemas.microsoft.com/office/drawing/2014/main" id="{FB3668A3-50F9-4865-BCB1-15BD808B594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22"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375704632"/>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tà testo+metà 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3786" y="1557338"/>
            <a:ext cx="5472000"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BE1843A-CB5F-4920-B032-23C22AAE931F}"/>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1" name="Content Placeholder 3">
            <a:extLst>
              <a:ext uri="{FF2B5EF4-FFF2-40B4-BE49-F238E27FC236}">
                <a16:creationId xmlns:a16="http://schemas.microsoft.com/office/drawing/2014/main" id="{22E57A97-B19C-4884-84CD-94CF8F6244FF}"/>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EBDED907-CBCE-4C48-8974-1732296AB56B}"/>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F1D4BD23-7064-4A1A-B3B8-22936DC971A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45DD4428-CB25-4CE0-B3BD-9E45A9B024CE}"/>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CFFE7A2-271E-4180-8862-1207E565D1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0A34ABB8-E594-41C5-B46B-F19275F5E598}"/>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EB9757BE-24B5-4D77-9B24-FA598161B26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690147616"/>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8000" y="939800"/>
            <a:ext cx="112045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it-IT" altLang="it-IT"/>
              <a:t>Fare clic per modificare lo stile del titolo dello schema</a:t>
            </a:r>
            <a:endParaRPr lang="en-US" altLang="it-IT"/>
          </a:p>
        </p:txBody>
      </p:sp>
      <p:sp>
        <p:nvSpPr>
          <p:cNvPr id="1027" name="Text Placeholder 2"/>
          <p:cNvSpPr>
            <a:spLocks noGrp="1"/>
          </p:cNvSpPr>
          <p:nvPr>
            <p:ph type="body" idx="1"/>
          </p:nvPr>
        </p:nvSpPr>
        <p:spPr bwMode="auto">
          <a:xfrm>
            <a:off x="508000" y="2103438"/>
            <a:ext cx="1120457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p:txBody>
      </p:sp>
    </p:spTree>
  </p:cSld>
  <p:clrMap bg1="lt1" tx1="dk1" bg2="lt2" tx2="dk2" accent1="accent1" accent2="accent2" accent3="accent3" accent4="accent4" accent5="accent5" accent6="accent6" hlink="hlink" folHlink="folHlink"/>
  <p:sldLayoutIdLst>
    <p:sldLayoutId id="2147483719" r:id="rId1"/>
    <p:sldLayoutId id="2147483708" r:id="rId2"/>
    <p:sldLayoutId id="2147483709" r:id="rId3"/>
    <p:sldLayoutId id="2147483710" r:id="rId4"/>
    <p:sldLayoutId id="2147483711" r:id="rId5"/>
    <p:sldLayoutId id="2147483712" r:id="rId6"/>
    <p:sldLayoutId id="2147483713" r:id="rId7"/>
    <p:sldLayoutId id="2147483720" r:id="rId8"/>
    <p:sldLayoutId id="2147483714" r:id="rId9"/>
    <p:sldLayoutId id="2147483716" r:id="rId10"/>
    <p:sldLayoutId id="2147483715" r:id="rId11"/>
    <p:sldLayoutId id="2147483717" r:id="rId12"/>
    <p:sldLayoutId id="2147483718" r:id="rId13"/>
  </p:sldLayoutIdLst>
  <p:hf hdr="0" dt="0"/>
  <p:txStyles>
    <p:titleStyle>
      <a:lvl1pPr algn="l" defTabSz="457200" rtl="0" fontAlgn="base">
        <a:spcBef>
          <a:spcPct val="0"/>
        </a:spcBef>
        <a:spcAft>
          <a:spcPct val="0"/>
        </a:spcAft>
        <a:defRPr sz="2400" b="1" kern="120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6.png"/><Relationship Id="rId18" Type="http://schemas.openxmlformats.org/officeDocument/2006/relationships/image" Target="../media/image26.png"/><Relationship Id="rId3" Type="http://schemas.openxmlformats.org/officeDocument/2006/relationships/image" Target="../media/image12.png"/><Relationship Id="rId21" Type="http://schemas.openxmlformats.org/officeDocument/2006/relationships/image" Target="../media/image29.jpe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image" Target="../media/image11.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jp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9.png"/><Relationship Id="rId19" Type="http://schemas.openxmlformats.org/officeDocument/2006/relationships/image" Target="../media/image27.png"/><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0.jpg"/><Relationship Id="rId7" Type="http://schemas.openxmlformats.org/officeDocument/2006/relationships/image" Target="../media/image26.png"/><Relationship Id="rId12" Type="http://schemas.openxmlformats.org/officeDocument/2006/relationships/image" Target="../media/image31.jpe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30.png"/><Relationship Id="rId5" Type="http://schemas.openxmlformats.org/officeDocument/2006/relationships/image" Target="../media/image6.png"/><Relationship Id="rId10" Type="http://schemas.openxmlformats.org/officeDocument/2006/relationships/image" Target="../media/image29.jpeg"/><Relationship Id="rId4" Type="http://schemas.openxmlformats.org/officeDocument/2006/relationships/image" Target="../media/image21.png"/><Relationship Id="rId9" Type="http://schemas.openxmlformats.org/officeDocument/2006/relationships/image" Target="../media/image28.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34.png"/><Relationship Id="rId7" Type="http://schemas.openxmlformats.org/officeDocument/2006/relationships/image" Target="../media/image5.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6.png"/><Relationship Id="rId10" Type="http://schemas.openxmlformats.org/officeDocument/2006/relationships/image" Target="../media/image23.png"/><Relationship Id="rId4" Type="http://schemas.openxmlformats.org/officeDocument/2006/relationships/image" Target="../media/image35.jp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0BFAD7-8051-44E7-952E-F8647A1CBD0F}"/>
              </a:ext>
            </a:extLst>
          </p:cNvPr>
          <p:cNvSpPr>
            <a:spLocks noGrp="1"/>
          </p:cNvSpPr>
          <p:nvPr>
            <p:ph type="ctrTitle"/>
          </p:nvPr>
        </p:nvSpPr>
        <p:spPr>
          <a:xfrm>
            <a:off x="471070" y="2621956"/>
            <a:ext cx="10762987" cy="2782819"/>
          </a:xfrm>
        </p:spPr>
        <p:txBody>
          <a:bodyPr>
            <a:normAutofit/>
          </a:bodyPr>
          <a:lstStyle/>
          <a:p>
            <a:r>
              <a:rPr lang="it-IT" sz="3400" dirty="0">
                <a:latin typeface="Arial Narrow"/>
                <a:cs typeface="Arial"/>
              </a:rPr>
              <a:t>EUROPEAN BIG DATA HACKATHON: COSMOPOLITICS</a:t>
            </a:r>
            <a:br>
              <a:rPr lang="it-IT" sz="3400" dirty="0"/>
            </a:br>
            <a:br>
              <a:rPr lang="it-IT" dirty="0"/>
            </a:br>
            <a:r>
              <a:rPr lang="it-IT" sz="2400" b="1" dirty="0">
                <a:latin typeface="Arial Narrow"/>
                <a:cs typeface="Arial"/>
              </a:rPr>
              <a:t>Team Istat:</a:t>
            </a:r>
            <a:br>
              <a:rPr lang="it-IT" dirty="0"/>
            </a:br>
            <a:r>
              <a:rPr lang="it-IT" sz="2200" dirty="0">
                <a:latin typeface="Arial Narrow"/>
                <a:cs typeface="Arial"/>
              </a:rPr>
              <a:t>F. </a:t>
            </a:r>
            <a:r>
              <a:rPr lang="it-IT" sz="2200" dirty="0" err="1">
                <a:latin typeface="Arial Narrow"/>
                <a:cs typeface="Arial"/>
              </a:rPr>
              <a:t>Altarocca</a:t>
            </a:r>
            <a:r>
              <a:rPr lang="it-IT" sz="2200" dirty="0">
                <a:latin typeface="Arial Narrow"/>
                <a:cs typeface="Arial"/>
              </a:rPr>
              <a:t>, F. Amato, F. Brogi, M. Bruno, E. Cerasti, S. Causo, F. De Fausti, B. Guardabascio, P. Pizzo,   M. Scannapieco, D. </a:t>
            </a:r>
            <a:r>
              <a:rPr lang="it-IT" sz="2200" dirty="0" err="1">
                <a:latin typeface="Arial Narrow"/>
                <a:cs typeface="Arial"/>
              </a:rPr>
              <a:t>Zardetto</a:t>
            </a:r>
            <a:endParaRPr lang="it-IT" sz="2200" dirty="0"/>
          </a:p>
        </p:txBody>
      </p:sp>
      <p:sp>
        <p:nvSpPr>
          <p:cNvPr id="4" name="Segnaposto testo 3">
            <a:extLst>
              <a:ext uri="{FF2B5EF4-FFF2-40B4-BE49-F238E27FC236}">
                <a16:creationId xmlns:a16="http://schemas.microsoft.com/office/drawing/2014/main" id="{9F54B89B-F96C-4A34-BA9E-083269BE1EC8}"/>
              </a:ext>
            </a:extLst>
          </p:cNvPr>
          <p:cNvSpPr>
            <a:spLocks noGrp="1"/>
          </p:cNvSpPr>
          <p:nvPr>
            <p:ph type="body" idx="10"/>
          </p:nvPr>
        </p:nvSpPr>
        <p:spPr/>
        <p:txBody>
          <a:bodyPr/>
          <a:lstStyle/>
          <a:p>
            <a:r>
              <a:rPr lang="en-US" b="1" dirty="0"/>
              <a:t>July 2, 2021</a:t>
            </a:r>
            <a:endParaRPr lang="it-IT" dirty="0"/>
          </a:p>
          <a:p>
            <a:endParaRPr lang="it-IT" dirty="0">
              <a:highlight>
                <a:srgbClr val="FFFF00"/>
              </a:highlight>
            </a:endParaRPr>
          </a:p>
          <a:p>
            <a:endParaRPr lang="it-IT" dirty="0"/>
          </a:p>
        </p:txBody>
      </p:sp>
      <p:sp>
        <p:nvSpPr>
          <p:cNvPr id="5" name="Segnaposto testo 4">
            <a:extLst>
              <a:ext uri="{FF2B5EF4-FFF2-40B4-BE49-F238E27FC236}">
                <a16:creationId xmlns:a16="http://schemas.microsoft.com/office/drawing/2014/main" id="{7353B436-6816-4A46-BDBE-42E64EB27CB6}"/>
              </a:ext>
            </a:extLst>
          </p:cNvPr>
          <p:cNvSpPr>
            <a:spLocks noGrp="1"/>
          </p:cNvSpPr>
          <p:nvPr>
            <p:ph type="body" idx="11"/>
          </p:nvPr>
        </p:nvSpPr>
        <p:spPr>
          <a:xfrm>
            <a:off x="469184" y="1541956"/>
            <a:ext cx="10764873" cy="1080000"/>
          </a:xfrm>
        </p:spPr>
        <p:txBody>
          <a:bodyPr/>
          <a:lstStyle/>
          <a:p>
            <a:r>
              <a:rPr lang="en-US" b="1" i="0" dirty="0">
                <a:solidFill>
                  <a:srgbClr val="333333"/>
                </a:solidFill>
                <a:effectLst/>
                <a:latin typeface="Segoe UI" panose="020B0502040204020203" pitchFamily="34" charset="0"/>
              </a:rPr>
              <a:t>International </a:t>
            </a:r>
            <a:r>
              <a:rPr lang="en-US" b="1" i="0" dirty="0" err="1">
                <a:solidFill>
                  <a:srgbClr val="333333"/>
                </a:solidFill>
                <a:effectLst/>
                <a:latin typeface="Segoe UI" panose="020B0502040204020203" pitchFamily="34" charset="0"/>
              </a:rPr>
              <a:t>WebWorkshop</a:t>
            </a:r>
            <a:r>
              <a:rPr lang="en-US" b="1" i="0" dirty="0">
                <a:solidFill>
                  <a:srgbClr val="333333"/>
                </a:solidFill>
                <a:effectLst/>
                <a:latin typeface="Segoe UI" panose="020B0502040204020203" pitchFamily="34" charset="0"/>
              </a:rPr>
              <a:t> on Computational Economics and Econometrics</a:t>
            </a:r>
            <a:endParaRPr lang="it-IT" dirty="0"/>
          </a:p>
        </p:txBody>
      </p:sp>
    </p:spTree>
    <p:extLst>
      <p:ext uri="{BB962C8B-B14F-4D97-AF65-F5344CB8AC3E}">
        <p14:creationId xmlns:p14="http://schemas.microsoft.com/office/powerpoint/2010/main" val="2730702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p:txBody>
          <a:bodyPr/>
          <a:lstStyle/>
          <a:p>
            <a:pPr marL="0" indent="0">
              <a:buNone/>
            </a:pPr>
            <a:r>
              <a:rPr lang="it-IT" dirty="0"/>
              <a:t>Integration </a:t>
            </a:r>
            <a:r>
              <a:rPr lang="it-IT" dirty="0" err="1"/>
              <a:t>different</a:t>
            </a:r>
            <a:r>
              <a:rPr lang="it-IT" dirty="0"/>
              <a:t> sources, </a:t>
            </a:r>
            <a:r>
              <a:rPr lang="it-IT" dirty="0" err="1"/>
              <a:t>together</a:t>
            </a:r>
            <a:r>
              <a:rPr lang="it-IT" dirty="0"/>
              <a:t> with the </a:t>
            </a:r>
            <a:r>
              <a:rPr lang="it-IT" dirty="0" err="1"/>
              <a:t>wealth</a:t>
            </a:r>
            <a:r>
              <a:rPr lang="it-IT" dirty="0"/>
              <a:t> of information of the sources </a:t>
            </a:r>
            <a:r>
              <a:rPr lang="it-IT" dirty="0" err="1"/>
              <a:t>themselves</a:t>
            </a:r>
            <a:r>
              <a:rPr lang="it-IT" dirty="0"/>
              <a:t>, </a:t>
            </a:r>
            <a:r>
              <a:rPr lang="it-IT" dirty="0" err="1"/>
              <a:t>allowed</a:t>
            </a:r>
            <a:r>
              <a:rPr lang="it-IT" dirty="0"/>
              <a:t> the </a:t>
            </a:r>
            <a:r>
              <a:rPr lang="it-IT" dirty="0" err="1"/>
              <a:t>development</a:t>
            </a:r>
            <a:r>
              <a:rPr lang="it-IT" dirty="0"/>
              <a:t> of </a:t>
            </a:r>
            <a:r>
              <a:rPr lang="it-IT" dirty="0" err="1"/>
              <a:t>dynamic</a:t>
            </a:r>
            <a:r>
              <a:rPr lang="it-IT" dirty="0"/>
              <a:t> and </a:t>
            </a:r>
            <a:r>
              <a:rPr lang="it-IT" dirty="0" err="1"/>
              <a:t>iteractive</a:t>
            </a:r>
            <a:r>
              <a:rPr lang="it-IT" dirty="0"/>
              <a:t> </a:t>
            </a:r>
            <a:r>
              <a:rPr lang="it-IT" dirty="0" err="1"/>
              <a:t>analysis</a:t>
            </a:r>
            <a:r>
              <a:rPr lang="it-IT" dirty="0"/>
              <a:t> tools, </a:t>
            </a:r>
            <a:r>
              <a:rPr lang="it-IT" dirty="0" err="1"/>
              <a:t>highlighting</a:t>
            </a:r>
            <a:r>
              <a:rPr lang="it-IT" dirty="0"/>
              <a:t>:</a:t>
            </a:r>
          </a:p>
          <a:p>
            <a:r>
              <a:rPr lang="en-US" dirty="0"/>
              <a:t>The rapid dynamics that, during the pandemic, changed trade flows not only in trading volumes, but also in terms of composition of the basket of goods traded, the centrality in the flows assumed in the moment of crisis by certain countries for specific classes of products</a:t>
            </a:r>
          </a:p>
          <a:p>
            <a:r>
              <a:rPr lang="en-US" dirty="0"/>
              <a:t>Changes in the "paths" of interconnection between countries, in which "intermediate" countries in the value chains can assume central roles in a phase of trade crisis </a:t>
            </a:r>
          </a:p>
          <a:p>
            <a:r>
              <a:rPr lang="en-US" dirty="0"/>
              <a:t>The effect of the interruption of bilateral trade for certain modes of transport on the overall flows of certain categories of products </a:t>
            </a:r>
          </a:p>
          <a:p>
            <a:r>
              <a:rPr lang="en-US" dirty="0"/>
              <a:t>The effect of mobility restrictions for a faster subsequent recovery</a:t>
            </a:r>
            <a:endParaRPr lang="it-IT" dirty="0"/>
          </a:p>
          <a:p>
            <a:pPr marL="0" indent="0">
              <a:buNone/>
            </a:pPr>
            <a:endParaRPr lang="it-IT" dirty="0"/>
          </a:p>
        </p:txBody>
      </p:sp>
      <p:sp>
        <p:nvSpPr>
          <p:cNvPr id="4" name="Segnaposto piè di pagina 3"/>
          <p:cNvSpPr>
            <a:spLocks noGrp="1"/>
          </p:cNvSpPr>
          <p:nvPr>
            <p:ph type="ftr" sz="quarter" idx="10"/>
          </p:nvPr>
        </p:nvSpPr>
        <p:spPr/>
        <p:txBody>
          <a:bodyPr/>
          <a:lstStyle/>
          <a:p>
            <a:pPr>
              <a:defRPr/>
            </a:pPr>
            <a:r>
              <a:rPr lang="en-US" dirty="0"/>
              <a:t>COSMOPOLITICS | M.SERENA CAUSO</a:t>
            </a:r>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10</a:t>
            </a:fld>
            <a:endParaRPr lang="en-US" dirty="0"/>
          </a:p>
        </p:txBody>
      </p:sp>
      <p:sp>
        <p:nvSpPr>
          <p:cNvPr id="13" name="Titolo 2"/>
          <p:cNvSpPr txBox="1">
            <a:spLocks/>
          </p:cNvSpPr>
          <p:nvPr/>
        </p:nvSpPr>
        <p:spPr bwMode="auto">
          <a:xfrm>
            <a:off x="468895" y="503475"/>
            <a:ext cx="1126930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it-IT" dirty="0"/>
              <a:t>Integration of </a:t>
            </a:r>
            <a:r>
              <a:rPr lang="it-IT" dirty="0" err="1"/>
              <a:t>sources</a:t>
            </a:r>
            <a:r>
              <a:rPr lang="it-IT" dirty="0"/>
              <a:t> to </a:t>
            </a:r>
            <a:r>
              <a:rPr lang="it-IT" dirty="0" err="1"/>
              <a:t>answer</a:t>
            </a:r>
            <a:r>
              <a:rPr lang="it-IT" dirty="0"/>
              <a:t> the policy </a:t>
            </a:r>
            <a:r>
              <a:rPr lang="it-IT" dirty="0" err="1"/>
              <a:t>question</a:t>
            </a:r>
            <a:endParaRPr lang="it-IT" dirty="0"/>
          </a:p>
        </p:txBody>
      </p:sp>
    </p:spTree>
    <p:extLst>
      <p:ext uri="{BB962C8B-B14F-4D97-AF65-F5344CB8AC3E}">
        <p14:creationId xmlns:p14="http://schemas.microsoft.com/office/powerpoint/2010/main" val="82388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a:xfrm>
            <a:off x="468895" y="1274618"/>
            <a:ext cx="11269308" cy="4763873"/>
          </a:xfrm>
        </p:spPr>
        <p:txBody>
          <a:bodyPr/>
          <a:lstStyle/>
          <a:p>
            <a:pPr marL="0" indent="0">
              <a:buNone/>
            </a:pPr>
            <a:r>
              <a:rPr lang="it-IT" sz="1700" dirty="0" err="1"/>
              <a:t>Although</a:t>
            </a:r>
            <a:r>
              <a:rPr lang="it-IT" sz="1700" dirty="0"/>
              <a:t> </a:t>
            </a:r>
            <a:r>
              <a:rPr lang="it-IT" sz="1700" dirty="0" err="1"/>
              <a:t>it</a:t>
            </a:r>
            <a:r>
              <a:rPr lang="it-IT" sz="1700" dirty="0"/>
              <a:t> </a:t>
            </a:r>
            <a:r>
              <a:rPr lang="it-IT" sz="1700" dirty="0" err="1"/>
              <a:t>is</a:t>
            </a:r>
            <a:r>
              <a:rPr lang="it-IT" sz="1700" dirty="0"/>
              <a:t> </a:t>
            </a:r>
            <a:r>
              <a:rPr lang="it-IT" sz="1700" dirty="0" err="1"/>
              <a:t>developed</a:t>
            </a:r>
            <a:r>
              <a:rPr lang="it-IT" sz="1700" dirty="0"/>
              <a:t> for a </a:t>
            </a:r>
            <a:r>
              <a:rPr lang="it-IT" sz="1700" dirty="0" err="1"/>
              <a:t>specific</a:t>
            </a:r>
            <a:r>
              <a:rPr lang="it-IT" sz="1700" dirty="0"/>
              <a:t> focus on the </a:t>
            </a:r>
            <a:r>
              <a:rPr lang="it-IT" sz="1700" dirty="0" err="1"/>
              <a:t>effect</a:t>
            </a:r>
            <a:r>
              <a:rPr lang="it-IT" sz="1700" dirty="0"/>
              <a:t> of </a:t>
            </a:r>
            <a:r>
              <a:rPr lang="it-IT" sz="1700" dirty="0" err="1"/>
              <a:t>Covid</a:t>
            </a:r>
            <a:r>
              <a:rPr lang="it-IT" sz="1700" dirty="0"/>
              <a:t> on </a:t>
            </a:r>
            <a:r>
              <a:rPr lang="it-IT" sz="1700" dirty="0" err="1"/>
              <a:t>foreign</a:t>
            </a:r>
            <a:r>
              <a:rPr lang="it-IT" sz="1700" dirty="0"/>
              <a:t> </a:t>
            </a:r>
            <a:r>
              <a:rPr lang="it-IT" sz="1700" dirty="0" err="1"/>
              <a:t>trade</a:t>
            </a:r>
            <a:r>
              <a:rPr lang="it-IT" sz="1700" dirty="0"/>
              <a:t> </a:t>
            </a:r>
            <a:r>
              <a:rPr lang="it-IT" sz="1700" dirty="0" err="1"/>
              <a:t>flows</a:t>
            </a:r>
            <a:r>
              <a:rPr lang="it-IT" sz="1700" dirty="0"/>
              <a:t>, </a:t>
            </a:r>
            <a:r>
              <a:rPr lang="it-IT" sz="1700" dirty="0" err="1"/>
              <a:t>it</a:t>
            </a:r>
            <a:r>
              <a:rPr lang="it-IT" sz="1700" dirty="0"/>
              <a:t> can be </a:t>
            </a:r>
            <a:r>
              <a:rPr lang="it-IT" sz="1700" dirty="0" err="1"/>
              <a:t>used</a:t>
            </a:r>
            <a:r>
              <a:rPr lang="it-IT" sz="1700" dirty="0"/>
              <a:t> in </a:t>
            </a:r>
            <a:r>
              <a:rPr lang="it-IT" sz="1700" dirty="0" err="1"/>
              <a:t>order</a:t>
            </a:r>
            <a:r>
              <a:rPr lang="it-IT" sz="1700" dirty="0"/>
              <a:t> to:</a:t>
            </a:r>
          </a:p>
          <a:p>
            <a:r>
              <a:rPr lang="it-IT" sz="1700" dirty="0" err="1"/>
              <a:t>Analyze</a:t>
            </a:r>
            <a:r>
              <a:rPr lang="it-IT" sz="1700" dirty="0"/>
              <a:t> the </a:t>
            </a:r>
            <a:r>
              <a:rPr lang="it-IT" sz="1700" dirty="0" err="1"/>
              <a:t>temporal</a:t>
            </a:r>
            <a:r>
              <a:rPr lang="it-IT" sz="1700" dirty="0"/>
              <a:t> </a:t>
            </a:r>
            <a:r>
              <a:rPr lang="it-IT" sz="1700" dirty="0" err="1"/>
              <a:t>evolution</a:t>
            </a:r>
            <a:r>
              <a:rPr lang="it-IT" sz="1700" dirty="0"/>
              <a:t> of the </a:t>
            </a:r>
            <a:r>
              <a:rPr lang="it-IT" sz="1700" dirty="0" err="1"/>
              <a:t>flows</a:t>
            </a:r>
            <a:r>
              <a:rPr lang="it-IT" sz="1700" dirty="0"/>
              <a:t> of </a:t>
            </a:r>
            <a:r>
              <a:rPr lang="it-IT" sz="1700" dirty="0" err="1"/>
              <a:t>goods</a:t>
            </a:r>
            <a:r>
              <a:rPr lang="it-IT" sz="1700" dirty="0"/>
              <a:t> </a:t>
            </a:r>
            <a:r>
              <a:rPr lang="it-IT" sz="1700" dirty="0" err="1"/>
              <a:t>through</a:t>
            </a:r>
            <a:r>
              <a:rPr lang="it-IT" sz="1700" dirty="0"/>
              <a:t> the </a:t>
            </a:r>
            <a:r>
              <a:rPr lang="it-IT" sz="1700" dirty="0" err="1"/>
              <a:t>structure</a:t>
            </a:r>
            <a:r>
              <a:rPr lang="it-IT" sz="1700" dirty="0"/>
              <a:t> of the </a:t>
            </a:r>
            <a:r>
              <a:rPr lang="it-IT" sz="1700" dirty="0" err="1"/>
              <a:t>value</a:t>
            </a:r>
            <a:r>
              <a:rPr lang="it-IT" sz="1700" dirty="0"/>
              <a:t> </a:t>
            </a:r>
            <a:r>
              <a:rPr lang="it-IT" sz="1700" dirty="0" err="1"/>
              <a:t>chains</a:t>
            </a:r>
            <a:endParaRPr lang="it-IT" sz="1700" dirty="0"/>
          </a:p>
          <a:p>
            <a:r>
              <a:rPr lang="it-IT" sz="1700" dirty="0" err="1"/>
              <a:t>Studying</a:t>
            </a:r>
            <a:r>
              <a:rPr lang="it-IT" sz="1700" dirty="0"/>
              <a:t> </a:t>
            </a:r>
            <a:r>
              <a:rPr lang="it-IT" sz="1700" dirty="0" err="1"/>
              <a:t>correlations</a:t>
            </a:r>
            <a:r>
              <a:rPr lang="it-IT" sz="1700" dirty="0"/>
              <a:t> </a:t>
            </a:r>
            <a:r>
              <a:rPr lang="it-IT" sz="1700" dirty="0" err="1"/>
              <a:t>between</a:t>
            </a:r>
            <a:r>
              <a:rPr lang="it-IT" sz="1700" dirty="0"/>
              <a:t> </a:t>
            </a:r>
            <a:r>
              <a:rPr lang="it-IT" sz="1700" dirty="0" err="1"/>
              <a:t>trade</a:t>
            </a:r>
            <a:r>
              <a:rPr lang="it-IT" sz="1700" dirty="0"/>
              <a:t> </a:t>
            </a:r>
            <a:r>
              <a:rPr lang="it-IT" sz="1700" dirty="0" err="1"/>
              <a:t>indicators</a:t>
            </a:r>
            <a:r>
              <a:rPr lang="it-IT" sz="1700" dirty="0"/>
              <a:t> </a:t>
            </a:r>
            <a:r>
              <a:rPr lang="it-IT" sz="1700" dirty="0" err="1"/>
              <a:t>built</a:t>
            </a:r>
            <a:r>
              <a:rPr lang="it-IT" sz="1700" dirty="0"/>
              <a:t> on </a:t>
            </a:r>
            <a:r>
              <a:rPr lang="it-IT" sz="1700" dirty="0" err="1"/>
              <a:t>official</a:t>
            </a:r>
            <a:r>
              <a:rPr lang="it-IT" sz="1700" dirty="0"/>
              <a:t> </a:t>
            </a:r>
            <a:r>
              <a:rPr lang="it-IT" sz="1700" dirty="0" err="1"/>
              <a:t>statistical</a:t>
            </a:r>
            <a:r>
              <a:rPr lang="it-IT" sz="1700" dirty="0"/>
              <a:t> data and </a:t>
            </a:r>
            <a:r>
              <a:rPr lang="it-IT" sz="1700" dirty="0" err="1"/>
              <a:t>socila</a:t>
            </a:r>
            <a:r>
              <a:rPr lang="it-IT" sz="1700" dirty="0"/>
              <a:t> </a:t>
            </a:r>
            <a:r>
              <a:rPr lang="it-IT" sz="1700" dirty="0" err="1"/>
              <a:t>phenomena</a:t>
            </a:r>
            <a:r>
              <a:rPr lang="it-IT" sz="1700" dirty="0"/>
              <a:t> </a:t>
            </a:r>
            <a:r>
              <a:rPr lang="it-IT" sz="1700" dirty="0" err="1"/>
              <a:t>measurable</a:t>
            </a:r>
            <a:r>
              <a:rPr lang="it-IT" sz="1700" dirty="0"/>
              <a:t> by big data</a:t>
            </a:r>
          </a:p>
          <a:p>
            <a:r>
              <a:rPr lang="it-IT" sz="1700" dirty="0" err="1"/>
              <a:t>Allow</a:t>
            </a:r>
            <a:r>
              <a:rPr lang="it-IT" sz="1700" dirty="0"/>
              <a:t> the policy maker to </a:t>
            </a:r>
            <a:r>
              <a:rPr lang="it-IT" sz="1700" dirty="0" err="1"/>
              <a:t>assess</a:t>
            </a:r>
            <a:r>
              <a:rPr lang="it-IT" sz="1700" dirty="0"/>
              <a:t> in </a:t>
            </a:r>
            <a:r>
              <a:rPr lang="it-IT" sz="1700" dirty="0" err="1"/>
              <a:t>advance</a:t>
            </a:r>
            <a:r>
              <a:rPr lang="it-IT" sz="1700" dirty="0"/>
              <a:t> the </a:t>
            </a:r>
            <a:r>
              <a:rPr lang="it-IT" sz="1700" dirty="0" err="1"/>
              <a:t>effect</a:t>
            </a:r>
            <a:r>
              <a:rPr lang="it-IT" sz="1700" dirty="0"/>
              <a:t> of </a:t>
            </a:r>
            <a:r>
              <a:rPr lang="it-IT" sz="1700" dirty="0" err="1"/>
              <a:t>changes</a:t>
            </a:r>
            <a:r>
              <a:rPr lang="it-IT" sz="1700" dirty="0"/>
              <a:t> in </a:t>
            </a:r>
            <a:r>
              <a:rPr lang="it-IT" sz="1700" dirty="0" err="1"/>
              <a:t>bilateral</a:t>
            </a:r>
            <a:r>
              <a:rPr lang="it-IT" sz="1700" dirty="0"/>
              <a:t> relations </a:t>
            </a:r>
            <a:r>
              <a:rPr lang="it-IT" sz="1700" dirty="0" err="1"/>
              <a:t>between</a:t>
            </a:r>
            <a:r>
              <a:rPr lang="it-IT" sz="1700" dirty="0"/>
              <a:t> </a:t>
            </a:r>
            <a:r>
              <a:rPr lang="it-IT" sz="1700" dirty="0" err="1"/>
              <a:t>countries</a:t>
            </a:r>
            <a:r>
              <a:rPr lang="it-IT" sz="1700" dirty="0"/>
              <a:t> (</a:t>
            </a:r>
            <a:r>
              <a:rPr lang="it-IT" sz="1700" dirty="0" err="1"/>
              <a:t>logistics</a:t>
            </a:r>
            <a:r>
              <a:rPr lang="it-IT" sz="1700" dirty="0"/>
              <a:t> or </a:t>
            </a:r>
            <a:r>
              <a:rPr lang="it-IT" sz="1700" dirty="0" err="1"/>
              <a:t>transport</a:t>
            </a:r>
            <a:r>
              <a:rPr lang="it-IT" sz="1700" dirty="0"/>
              <a:t> </a:t>
            </a:r>
            <a:r>
              <a:rPr lang="it-IT" sz="1700" dirty="0" err="1"/>
              <a:t>investments</a:t>
            </a:r>
            <a:r>
              <a:rPr lang="it-IT" sz="1700" dirty="0"/>
              <a:t>, </a:t>
            </a:r>
            <a:r>
              <a:rPr lang="it-IT" sz="1700" dirty="0" err="1"/>
              <a:t>increases</a:t>
            </a:r>
            <a:r>
              <a:rPr lang="it-IT" sz="1700" dirty="0"/>
              <a:t> in </a:t>
            </a:r>
            <a:r>
              <a:rPr lang="it-IT" sz="1700" dirty="0" err="1"/>
              <a:t>foreign</a:t>
            </a:r>
            <a:r>
              <a:rPr lang="it-IT" sz="1700" dirty="0"/>
              <a:t> </a:t>
            </a:r>
            <a:r>
              <a:rPr lang="it-IT" sz="1700" dirty="0" err="1"/>
              <a:t>investments</a:t>
            </a:r>
            <a:r>
              <a:rPr lang="it-IT" sz="1700" dirty="0"/>
              <a:t>, etc.)</a:t>
            </a:r>
          </a:p>
          <a:p>
            <a:pPr marL="0" indent="0">
              <a:buNone/>
            </a:pPr>
            <a:r>
              <a:rPr lang="it-IT" sz="1700" dirty="0" err="1"/>
              <a:t>Further</a:t>
            </a:r>
            <a:r>
              <a:rPr lang="it-IT" sz="1700" dirty="0"/>
              <a:t> </a:t>
            </a:r>
            <a:r>
              <a:rPr lang="it-IT" sz="1700" dirty="0" err="1"/>
              <a:t>potential</a:t>
            </a:r>
            <a:r>
              <a:rPr lang="it-IT" sz="1700" dirty="0"/>
              <a:t> use:</a:t>
            </a:r>
          </a:p>
          <a:p>
            <a:r>
              <a:rPr lang="it-IT" sz="1700" dirty="0"/>
              <a:t> </a:t>
            </a:r>
            <a:r>
              <a:rPr lang="it-IT" sz="1700" dirty="0" err="1"/>
              <a:t>Possibility</a:t>
            </a:r>
            <a:r>
              <a:rPr lang="it-IT" sz="1700" dirty="0"/>
              <a:t> of </a:t>
            </a:r>
            <a:r>
              <a:rPr lang="it-IT" sz="1700" dirty="0" err="1"/>
              <a:t>extention</a:t>
            </a:r>
            <a:r>
              <a:rPr lang="it-IT" sz="1700" dirty="0"/>
              <a:t> to </a:t>
            </a:r>
            <a:r>
              <a:rPr lang="it-IT" sz="1700" dirty="0" err="1"/>
              <a:t>different</a:t>
            </a:r>
            <a:r>
              <a:rPr lang="it-IT" sz="1700" dirty="0"/>
              <a:t> </a:t>
            </a:r>
            <a:r>
              <a:rPr lang="it-IT" sz="1700" dirty="0" err="1"/>
              <a:t>statistical</a:t>
            </a:r>
            <a:r>
              <a:rPr lang="it-IT" sz="1700" dirty="0"/>
              <a:t> </a:t>
            </a:r>
            <a:r>
              <a:rPr lang="it-IT" sz="1700" dirty="0" err="1"/>
              <a:t>domains</a:t>
            </a:r>
            <a:r>
              <a:rPr lang="it-IT" sz="1700" dirty="0"/>
              <a:t> (</a:t>
            </a:r>
            <a:r>
              <a:rPr lang="it-IT" sz="1700" dirty="0" err="1"/>
              <a:t>analysis</a:t>
            </a:r>
            <a:r>
              <a:rPr lang="it-IT" sz="1700" dirty="0"/>
              <a:t> of relations </a:t>
            </a:r>
            <a:r>
              <a:rPr lang="it-IT" sz="1700" dirty="0" err="1"/>
              <a:t>betwween</a:t>
            </a:r>
            <a:r>
              <a:rPr lang="it-IT" sz="1700" dirty="0"/>
              <a:t> </a:t>
            </a:r>
            <a:r>
              <a:rPr lang="it-IT" sz="1700" dirty="0" err="1"/>
              <a:t>countries</a:t>
            </a:r>
            <a:r>
              <a:rPr lang="it-IT" sz="1700" dirty="0"/>
              <a:t> </a:t>
            </a:r>
            <a:r>
              <a:rPr lang="it-IT" sz="1700" dirty="0" err="1"/>
              <a:t>through</a:t>
            </a:r>
            <a:r>
              <a:rPr lang="it-IT" sz="1700" dirty="0"/>
              <a:t> </a:t>
            </a:r>
            <a:r>
              <a:rPr lang="it-IT" sz="1700" dirty="0" err="1"/>
              <a:t>multinomial</a:t>
            </a:r>
            <a:r>
              <a:rPr lang="it-IT" sz="1700" dirty="0"/>
              <a:t> companies, or </a:t>
            </a:r>
            <a:r>
              <a:rPr lang="it-IT" sz="1700" dirty="0" err="1"/>
              <a:t>between</a:t>
            </a:r>
            <a:r>
              <a:rPr lang="it-IT" sz="1700" dirty="0"/>
              <a:t> </a:t>
            </a:r>
            <a:r>
              <a:rPr lang="it-IT" sz="1700" dirty="0" err="1"/>
              <a:t>territories</a:t>
            </a:r>
            <a:r>
              <a:rPr lang="it-IT" sz="1700" dirty="0"/>
              <a:t> </a:t>
            </a:r>
            <a:r>
              <a:rPr lang="it-IT" sz="1700" dirty="0" err="1"/>
              <a:t>at</a:t>
            </a:r>
            <a:r>
              <a:rPr lang="it-IT" sz="1700" dirty="0"/>
              <a:t> </a:t>
            </a:r>
            <a:r>
              <a:rPr lang="it-IT" sz="1700" dirty="0" err="1"/>
              <a:t>national</a:t>
            </a:r>
            <a:r>
              <a:rPr lang="it-IT" sz="1700" dirty="0"/>
              <a:t> </a:t>
            </a:r>
            <a:r>
              <a:rPr lang="it-IT" sz="1700" dirty="0" err="1"/>
              <a:t>level</a:t>
            </a:r>
            <a:r>
              <a:rPr lang="it-IT" sz="1700" dirty="0"/>
              <a:t> in the </a:t>
            </a:r>
            <a:r>
              <a:rPr lang="it-IT" sz="1700" dirty="0" err="1"/>
              <a:t>context</a:t>
            </a:r>
            <a:r>
              <a:rPr lang="it-IT" sz="1700" dirty="0"/>
              <a:t> of </a:t>
            </a:r>
            <a:r>
              <a:rPr lang="it-IT" sz="1700" dirty="0" err="1"/>
              <a:t>productive</a:t>
            </a:r>
            <a:r>
              <a:rPr lang="it-IT" sz="1700" dirty="0"/>
              <a:t> </a:t>
            </a:r>
            <a:r>
              <a:rPr lang="it-IT" sz="1700" dirty="0" err="1"/>
              <a:t>delocalization</a:t>
            </a:r>
            <a:r>
              <a:rPr lang="it-IT" sz="1700" dirty="0"/>
              <a:t>).</a:t>
            </a:r>
          </a:p>
          <a:p>
            <a:r>
              <a:rPr lang="it-IT" sz="1700" dirty="0"/>
              <a:t>High </a:t>
            </a:r>
            <a:r>
              <a:rPr lang="it-IT" sz="1700" dirty="0" err="1"/>
              <a:t>versatility</a:t>
            </a:r>
            <a:r>
              <a:rPr lang="it-IT" sz="1700" dirty="0"/>
              <a:t> in the </a:t>
            </a:r>
            <a:r>
              <a:rPr lang="it-IT" sz="1700" dirty="0" err="1"/>
              <a:t>possibility</a:t>
            </a:r>
            <a:r>
              <a:rPr lang="it-IT" sz="1700" dirty="0"/>
              <a:t> of </a:t>
            </a:r>
            <a:r>
              <a:rPr lang="it-IT" sz="1700" dirty="0" err="1"/>
              <a:t>interfacing</a:t>
            </a:r>
            <a:r>
              <a:rPr lang="it-IT" sz="1700" dirty="0"/>
              <a:t> </a:t>
            </a:r>
            <a:r>
              <a:rPr lang="it-IT" sz="1700" dirty="0" err="1"/>
              <a:t>regularly</a:t>
            </a:r>
            <a:r>
              <a:rPr lang="it-IT" sz="1700" dirty="0"/>
              <a:t> and open-data of </a:t>
            </a:r>
            <a:r>
              <a:rPr lang="it-IT" sz="1700" dirty="0" err="1"/>
              <a:t>different</a:t>
            </a:r>
            <a:r>
              <a:rPr lang="it-IT" sz="1700" dirty="0"/>
              <a:t> nature to update the </a:t>
            </a:r>
            <a:r>
              <a:rPr lang="it-IT" sz="1700" dirty="0" err="1"/>
              <a:t>databases</a:t>
            </a:r>
            <a:r>
              <a:rPr lang="it-IT" sz="1700" dirty="0"/>
              <a:t> </a:t>
            </a:r>
            <a:r>
              <a:rPr lang="it-IT" sz="1700" dirty="0" err="1"/>
              <a:t>used</a:t>
            </a:r>
            <a:r>
              <a:rPr lang="it-IT" sz="1700" dirty="0"/>
              <a:t>.</a:t>
            </a:r>
          </a:p>
          <a:p>
            <a:r>
              <a:rPr lang="it-IT" sz="1700" dirty="0"/>
              <a:t>Limited </a:t>
            </a:r>
            <a:r>
              <a:rPr lang="it-IT" sz="1700" dirty="0" err="1"/>
              <a:t>need</a:t>
            </a:r>
            <a:r>
              <a:rPr lang="it-IT" sz="1700" dirty="0"/>
              <a:t> for </a:t>
            </a:r>
            <a:r>
              <a:rPr lang="it-IT" sz="1700" dirty="0" err="1"/>
              <a:t>manual</a:t>
            </a:r>
            <a:r>
              <a:rPr lang="it-IT" sz="1700" dirty="0"/>
              <a:t> </a:t>
            </a:r>
            <a:r>
              <a:rPr lang="it-IT" sz="1700" dirty="0" err="1"/>
              <a:t>intervention</a:t>
            </a:r>
            <a:endParaRPr lang="it-IT" sz="1700" dirty="0"/>
          </a:p>
        </p:txBody>
      </p:sp>
      <p:sp>
        <p:nvSpPr>
          <p:cNvPr id="3" name="Titolo 2"/>
          <p:cNvSpPr>
            <a:spLocks noGrp="1"/>
          </p:cNvSpPr>
          <p:nvPr>
            <p:ph type="title"/>
          </p:nvPr>
        </p:nvSpPr>
        <p:spPr>
          <a:xfrm>
            <a:off x="468895" y="503475"/>
            <a:ext cx="11269308" cy="384721"/>
          </a:xfrm>
        </p:spPr>
        <p:txBody>
          <a:bodyPr/>
          <a:lstStyle/>
          <a:p>
            <a:r>
              <a:rPr lang="it-IT" dirty="0" err="1"/>
              <a:t>Further</a:t>
            </a:r>
            <a:r>
              <a:rPr lang="it-IT" dirty="0"/>
              <a:t> </a:t>
            </a:r>
            <a:r>
              <a:rPr lang="it-IT" dirty="0" err="1"/>
              <a:t>potential</a:t>
            </a:r>
            <a:r>
              <a:rPr lang="it-IT" dirty="0"/>
              <a:t> </a:t>
            </a:r>
            <a:r>
              <a:rPr lang="it-IT" dirty="0" err="1"/>
              <a:t>outputs</a:t>
            </a:r>
            <a:endParaRPr lang="it-IT" dirty="0"/>
          </a:p>
        </p:txBody>
      </p:sp>
      <p:sp>
        <p:nvSpPr>
          <p:cNvPr id="4" name="Segnaposto piè di pagina 3"/>
          <p:cNvSpPr>
            <a:spLocks noGrp="1"/>
          </p:cNvSpPr>
          <p:nvPr>
            <p:ph type="ftr" sz="quarter" idx="10"/>
          </p:nvPr>
        </p:nvSpPr>
        <p:spPr/>
        <p:txBody>
          <a:bodyPr/>
          <a:lstStyle/>
          <a:p>
            <a:pPr>
              <a:defRPr/>
            </a:pPr>
            <a:r>
              <a:rPr lang="en-US" dirty="0"/>
              <a:t>COSMOPOLITICS | M.SERENA CAUSO</a:t>
            </a:r>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11</a:t>
            </a:fld>
            <a:endParaRPr lang="en-US" dirty="0"/>
          </a:p>
        </p:txBody>
      </p:sp>
    </p:spTree>
    <p:extLst>
      <p:ext uri="{BB962C8B-B14F-4D97-AF65-F5344CB8AC3E}">
        <p14:creationId xmlns:p14="http://schemas.microsoft.com/office/powerpoint/2010/main" val="3500870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a:xfrm>
            <a:off x="474202" y="1557338"/>
            <a:ext cx="4423262" cy="4481153"/>
          </a:xfrm>
        </p:spPr>
        <p:txBody>
          <a:bodyPr/>
          <a:lstStyle/>
          <a:p>
            <a:r>
              <a:rPr lang="it-IT" dirty="0"/>
              <a:t>Network Analysis can be applied to several domains of interest. </a:t>
            </a:r>
          </a:p>
          <a:p>
            <a:r>
              <a:rPr lang="it-IT" dirty="0"/>
              <a:t>It focuses on </a:t>
            </a:r>
            <a:r>
              <a:rPr lang="it-IT" b="1" i="1" dirty="0"/>
              <a:t>relations</a:t>
            </a:r>
            <a:r>
              <a:rPr lang="it-IT" dirty="0"/>
              <a:t>, hence it provides insights on dynamics involving interactions between several  elements.</a:t>
            </a:r>
          </a:p>
          <a:p>
            <a:r>
              <a:rPr lang="it-IT" dirty="0"/>
              <a:t>It exploits graph theory: graphs are used to </a:t>
            </a:r>
            <a:r>
              <a:rPr lang="it-IT"/>
              <a:t>model many types of relations, structural dimension, interdependance.</a:t>
            </a:r>
          </a:p>
          <a:p>
            <a:pPr marL="0" indent="0" algn="ctr">
              <a:buNone/>
            </a:pPr>
            <a:r>
              <a:rPr lang="it-IT" b="1" dirty="0"/>
              <a:t>Suitable for analysis of international trade data</a:t>
            </a:r>
          </a:p>
          <a:p>
            <a:endParaRPr lang="it-IT" dirty="0"/>
          </a:p>
        </p:txBody>
      </p:sp>
      <p:sp>
        <p:nvSpPr>
          <p:cNvPr id="3" name="Titolo 2"/>
          <p:cNvSpPr>
            <a:spLocks noGrp="1"/>
          </p:cNvSpPr>
          <p:nvPr>
            <p:ph type="title"/>
          </p:nvPr>
        </p:nvSpPr>
        <p:spPr/>
        <p:txBody>
          <a:bodyPr/>
          <a:lstStyle/>
          <a:p>
            <a:r>
              <a:rPr lang="it-IT" dirty="0"/>
              <a:t>Why Network Analysis</a:t>
            </a:r>
          </a:p>
        </p:txBody>
      </p:sp>
      <p:sp>
        <p:nvSpPr>
          <p:cNvPr id="4" name="Segnaposto piè di pagina 3"/>
          <p:cNvSpPr>
            <a:spLocks noGrp="1"/>
          </p:cNvSpPr>
          <p:nvPr>
            <p:ph type="ftr" sz="quarter" idx="10"/>
          </p:nvPr>
        </p:nvSpPr>
        <p:spPr/>
        <p:txBody>
          <a:bodyPr/>
          <a:lstStyle/>
          <a:p>
            <a:pPr>
              <a:defRPr/>
            </a:pPr>
            <a:r>
              <a:rPr lang="en-US" dirty="0"/>
              <a:t>COSMOPOLITICS | ERIKA CERASTI</a:t>
            </a:r>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12</a:t>
            </a:fld>
            <a:endParaRPr lang="en-US" dirty="0"/>
          </a:p>
        </p:txBody>
      </p:sp>
      <p:sp>
        <p:nvSpPr>
          <p:cNvPr id="6" name="Rectangle 5">
            <a:extLst>
              <a:ext uri="{FF2B5EF4-FFF2-40B4-BE49-F238E27FC236}">
                <a16:creationId xmlns:a16="http://schemas.microsoft.com/office/drawing/2014/main" id="{E58893A0-F72F-9E44-A7F8-7B5BF137FEB0}"/>
              </a:ext>
            </a:extLst>
          </p:cNvPr>
          <p:cNvSpPr/>
          <p:nvPr/>
        </p:nvSpPr>
        <p:spPr>
          <a:xfrm>
            <a:off x="5217430" y="1557339"/>
            <a:ext cx="6571448" cy="428942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Picture 7">
            <a:extLst>
              <a:ext uri="{FF2B5EF4-FFF2-40B4-BE49-F238E27FC236}">
                <a16:creationId xmlns:a16="http://schemas.microsoft.com/office/drawing/2014/main" id="{63415352-9F88-7342-B20C-2FB4A6EE2CD2}"/>
              </a:ext>
            </a:extLst>
          </p:cNvPr>
          <p:cNvPicPr>
            <a:picLocks noChangeAspect="1"/>
          </p:cNvPicPr>
          <p:nvPr/>
        </p:nvPicPr>
        <p:blipFill rotWithShape="1">
          <a:blip r:embed="rId2"/>
          <a:srcRect l="760" r="-42"/>
          <a:stretch/>
        </p:blipFill>
        <p:spPr>
          <a:xfrm>
            <a:off x="5237094" y="1959870"/>
            <a:ext cx="6501109" cy="3797985"/>
          </a:xfrm>
          <a:prstGeom prst="rect">
            <a:avLst/>
          </a:prstGeom>
        </p:spPr>
      </p:pic>
    </p:spTree>
    <p:extLst>
      <p:ext uri="{BB962C8B-B14F-4D97-AF65-F5344CB8AC3E}">
        <p14:creationId xmlns:p14="http://schemas.microsoft.com/office/powerpoint/2010/main" val="4012096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p:txBody>
          <a:bodyPr/>
          <a:lstStyle/>
          <a:p>
            <a:pPr>
              <a:spcBef>
                <a:spcPts val="0"/>
              </a:spcBef>
              <a:defRPr/>
            </a:pPr>
            <a:r>
              <a:rPr lang="en-US" sz="1600"/>
              <a:t>We used “Monthly COMEXT data by Means of Transport” to build the graph of international trade relations and use standard graph measures to characterize the relations structures.</a:t>
            </a:r>
          </a:p>
          <a:p>
            <a:pPr>
              <a:spcBef>
                <a:spcPts val="0"/>
              </a:spcBef>
              <a:spcAft>
                <a:spcPts val="400"/>
              </a:spcAft>
              <a:defRPr/>
            </a:pPr>
            <a:r>
              <a:rPr lang="en-US" sz="1600" u="sng"/>
              <a:t>Filters</a:t>
            </a:r>
          </a:p>
          <a:p>
            <a:pPr>
              <a:spcBef>
                <a:spcPts val="0"/>
              </a:spcBef>
              <a:spcAft>
                <a:spcPts val="400"/>
              </a:spcAft>
              <a:defRPr/>
            </a:pPr>
            <a:endParaRPr lang="en-US" sz="1600" u="sng"/>
          </a:p>
          <a:p>
            <a:pPr marL="285750" indent="-285750">
              <a:spcBef>
                <a:spcPts val="0"/>
              </a:spcBef>
              <a:spcAft>
                <a:spcPts val="400"/>
              </a:spcAft>
              <a:buFont typeface="Arial" panose="020B0604020202020204" pitchFamily="34" charset="0"/>
              <a:buChar char="•"/>
              <a:defRPr/>
            </a:pPr>
            <a:r>
              <a:rPr lang="en-US" sz="1600">
                <a:solidFill>
                  <a:srgbClr val="C00000"/>
                </a:solidFill>
              </a:rPr>
              <a:t>Period:</a:t>
            </a:r>
            <a:r>
              <a:rPr lang="en-US" sz="1600"/>
              <a:t> time period of interest</a:t>
            </a:r>
            <a:endParaRPr lang="it-IT" sz="1600"/>
          </a:p>
          <a:p>
            <a:pPr marL="285750" indent="-285750">
              <a:spcBef>
                <a:spcPts val="0"/>
              </a:spcBef>
              <a:spcAft>
                <a:spcPts val="400"/>
              </a:spcAft>
              <a:buFont typeface="Arial" panose="020B0604020202020204" pitchFamily="34" charset="0"/>
              <a:buChar char="•"/>
              <a:defRPr/>
            </a:pPr>
            <a:r>
              <a:rPr lang="en-US" sz="1600">
                <a:solidFill>
                  <a:srgbClr val="C00000"/>
                </a:solidFill>
              </a:rPr>
              <a:t>Percentage</a:t>
            </a:r>
            <a:r>
              <a:rPr lang="en-US" sz="1600"/>
              <a:t>: % of the trade flow taken into account to create the graph (cutoff)</a:t>
            </a:r>
            <a:endParaRPr lang="it-IT" sz="1600"/>
          </a:p>
          <a:p>
            <a:pPr marL="285750" indent="-285750">
              <a:spcBef>
                <a:spcPts val="0"/>
              </a:spcBef>
              <a:spcAft>
                <a:spcPts val="400"/>
              </a:spcAft>
              <a:buFont typeface="Arial" panose="020B0604020202020204" pitchFamily="34" charset="0"/>
              <a:buChar char="•"/>
              <a:defRPr/>
            </a:pPr>
            <a:r>
              <a:rPr lang="en-US" sz="1600">
                <a:solidFill>
                  <a:srgbClr val="C00000"/>
                </a:solidFill>
              </a:rPr>
              <a:t>Transport</a:t>
            </a:r>
            <a:r>
              <a:rPr lang="en-US" sz="1600"/>
              <a:t>: unknown, sea, rail, road, air, post, fixed mechanism, inland waterway, self propulsion. (from Comext database)</a:t>
            </a:r>
          </a:p>
          <a:p>
            <a:pPr marL="285750" indent="-285750">
              <a:spcBef>
                <a:spcPts val="0"/>
              </a:spcBef>
              <a:spcAft>
                <a:spcPts val="400"/>
              </a:spcAft>
              <a:buFont typeface="Arial" panose="020B0604020202020204" pitchFamily="34" charset="0"/>
              <a:buChar char="•"/>
              <a:defRPr/>
            </a:pPr>
            <a:r>
              <a:rPr lang="en-US" sz="1600">
                <a:solidFill>
                  <a:srgbClr val="C00000"/>
                </a:solidFill>
              </a:rPr>
              <a:t>Product: </a:t>
            </a:r>
            <a:r>
              <a:rPr lang="en-US" sz="1600"/>
              <a:t>one product of interest or all together</a:t>
            </a:r>
          </a:p>
          <a:p>
            <a:pPr marL="285750" indent="-285750">
              <a:spcBef>
                <a:spcPts val="0"/>
              </a:spcBef>
              <a:spcAft>
                <a:spcPts val="400"/>
              </a:spcAft>
              <a:buFont typeface="Arial" panose="020B0604020202020204" pitchFamily="34" charset="0"/>
              <a:buChar char="•"/>
              <a:defRPr/>
            </a:pPr>
            <a:r>
              <a:rPr lang="en-US" sz="1600">
                <a:solidFill>
                  <a:srgbClr val="C00000"/>
                </a:solidFill>
              </a:rPr>
              <a:t>Flow: </a:t>
            </a:r>
            <a:r>
              <a:rPr lang="en-US" sz="1600"/>
              <a:t>Import or Export</a:t>
            </a:r>
          </a:p>
          <a:p>
            <a:pPr marL="285750" indent="-285750">
              <a:spcBef>
                <a:spcPts val="0"/>
              </a:spcBef>
              <a:spcAft>
                <a:spcPts val="400"/>
              </a:spcAft>
              <a:buFont typeface="Arial" panose="020B0604020202020204" pitchFamily="34" charset="0"/>
              <a:buChar char="•"/>
              <a:defRPr/>
            </a:pPr>
            <a:r>
              <a:rPr lang="en-US" sz="1600">
                <a:solidFill>
                  <a:srgbClr val="C00000"/>
                </a:solidFill>
              </a:rPr>
              <a:t>Weight: </a:t>
            </a:r>
            <a:r>
              <a:rPr lang="en-US" sz="1600"/>
              <a:t>True or False for weighted or unweighted graph (amounts traded)</a:t>
            </a:r>
          </a:p>
          <a:p>
            <a:pPr>
              <a:spcBef>
                <a:spcPts val="0"/>
              </a:spcBef>
              <a:spcAft>
                <a:spcPts val="400"/>
              </a:spcAft>
              <a:defRPr/>
            </a:pPr>
            <a:endParaRPr lang="it-IT" sz="1600"/>
          </a:p>
          <a:p>
            <a:pPr>
              <a:spcBef>
                <a:spcPts val="0"/>
              </a:spcBef>
              <a:defRPr/>
            </a:pPr>
            <a:r>
              <a:rPr lang="en-US" sz="1600"/>
              <a:t>Once all the filters are instantiated a graph is built and visualized.</a:t>
            </a:r>
          </a:p>
          <a:p>
            <a:pPr>
              <a:spcBef>
                <a:spcPts val="0"/>
              </a:spcBef>
              <a:defRPr/>
            </a:pPr>
            <a:r>
              <a:rPr lang="en-US" sz="1600"/>
              <a:t>Relative positions are given by the “Spring layout algorithm”.</a:t>
            </a:r>
            <a:endParaRPr lang="it-IT" sz="1600"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dirty="0"/>
              <a:t>Network Analysis for Trade data</a:t>
            </a:r>
          </a:p>
        </p:txBody>
      </p:sp>
      <p:sp>
        <p:nvSpPr>
          <p:cNvPr id="6" name="Segnaposto piè di pagina 5">
            <a:extLst>
              <a:ext uri="{FF2B5EF4-FFF2-40B4-BE49-F238E27FC236}">
                <a16:creationId xmlns:a16="http://schemas.microsoft.com/office/drawing/2014/main" id="{39430DDD-D7DA-4DF8-AE1C-44014DBA561C}"/>
              </a:ext>
            </a:extLst>
          </p:cNvPr>
          <p:cNvSpPr>
            <a:spLocks noGrp="1"/>
          </p:cNvSpPr>
          <p:nvPr>
            <p:ph type="ftr" sz="quarter" idx="10"/>
          </p:nvPr>
        </p:nvSpPr>
        <p:spPr/>
        <p:txBody>
          <a:bodyPr/>
          <a:lstStyle/>
          <a:p>
            <a:pPr>
              <a:defRPr/>
            </a:pPr>
            <a:r>
              <a:rPr lang="en-US" dirty="0"/>
              <a:t>COSMOPOLITICS | ERIKA CERASTI</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13</a:t>
            </a:fld>
            <a:endParaRPr lang="en-US" dirty="0"/>
          </a:p>
        </p:txBody>
      </p:sp>
      <p:pic>
        <p:nvPicPr>
          <p:cNvPr id="8" name="Picture 7">
            <a:extLst>
              <a:ext uri="{FF2B5EF4-FFF2-40B4-BE49-F238E27FC236}">
                <a16:creationId xmlns:a16="http://schemas.microsoft.com/office/drawing/2014/main" id="{25F4C16B-20C0-DE4D-8549-A42BDF589B53}"/>
              </a:ext>
            </a:extLst>
          </p:cNvPr>
          <p:cNvPicPr>
            <a:picLocks noChangeAspect="1"/>
          </p:cNvPicPr>
          <p:nvPr/>
        </p:nvPicPr>
        <p:blipFill rotWithShape="1">
          <a:blip r:embed="rId3"/>
          <a:srcRect l="15254" t="14692" r="43051" b="14918"/>
          <a:stretch/>
        </p:blipFill>
        <p:spPr>
          <a:xfrm>
            <a:off x="8255712" y="3276569"/>
            <a:ext cx="2919366" cy="2654871"/>
          </a:xfrm>
          <a:prstGeom prst="rect">
            <a:avLst/>
          </a:prstGeom>
        </p:spPr>
      </p:pic>
      <p:pic>
        <p:nvPicPr>
          <p:cNvPr id="12" name="Picture 11">
            <a:extLst>
              <a:ext uri="{FF2B5EF4-FFF2-40B4-BE49-F238E27FC236}">
                <a16:creationId xmlns:a16="http://schemas.microsoft.com/office/drawing/2014/main" id="{0320523C-1051-6D47-97D1-C8455A920791}"/>
              </a:ext>
            </a:extLst>
          </p:cNvPr>
          <p:cNvPicPr>
            <a:picLocks noChangeAspect="1"/>
          </p:cNvPicPr>
          <p:nvPr/>
        </p:nvPicPr>
        <p:blipFill rotWithShape="1">
          <a:blip r:embed="rId3"/>
          <a:srcRect l="76130" t="46218" r="2136" b="10416"/>
          <a:stretch/>
        </p:blipFill>
        <p:spPr>
          <a:xfrm>
            <a:off x="10156197" y="1655237"/>
            <a:ext cx="1521717" cy="1635620"/>
          </a:xfrm>
          <a:prstGeom prst="rect">
            <a:avLst/>
          </a:prstGeom>
        </p:spPr>
      </p:pic>
      <p:pic>
        <p:nvPicPr>
          <p:cNvPr id="13" name="Picture 12">
            <a:extLst>
              <a:ext uri="{FF2B5EF4-FFF2-40B4-BE49-F238E27FC236}">
                <a16:creationId xmlns:a16="http://schemas.microsoft.com/office/drawing/2014/main" id="{A87AA3C8-310E-B743-96B8-549B792863F9}"/>
              </a:ext>
            </a:extLst>
          </p:cNvPr>
          <p:cNvPicPr>
            <a:picLocks noChangeAspect="1"/>
          </p:cNvPicPr>
          <p:nvPr/>
        </p:nvPicPr>
        <p:blipFill rotWithShape="1">
          <a:blip r:embed="rId3"/>
          <a:srcRect l="76130" t="7506" r="2136" b="53457"/>
          <a:stretch/>
        </p:blipFill>
        <p:spPr>
          <a:xfrm>
            <a:off x="8193220" y="1580019"/>
            <a:ext cx="1521717" cy="1472339"/>
          </a:xfrm>
          <a:prstGeom prst="rect">
            <a:avLst/>
          </a:prstGeom>
        </p:spPr>
      </p:pic>
    </p:spTree>
    <p:extLst>
      <p:ext uri="{BB962C8B-B14F-4D97-AF65-F5344CB8AC3E}">
        <p14:creationId xmlns:p14="http://schemas.microsoft.com/office/powerpoint/2010/main" val="695214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77519" y="1557338"/>
            <a:ext cx="7073655" cy="3094873"/>
          </a:xfrm>
        </p:spPr>
        <p:txBody>
          <a:bodyPr/>
          <a:lstStyle/>
          <a:p>
            <a:r>
              <a:rPr lang="en-US" sz="1600"/>
              <a:t>Centrality measures are calculated and displayed in the dashboard:</a:t>
            </a:r>
          </a:p>
          <a:p>
            <a:endParaRPr lang="it-IT" sz="1600"/>
          </a:p>
          <a:p>
            <a:pPr marL="285750" indent="-285750">
              <a:buFont typeface="Arial" panose="020B0604020202020204" pitchFamily="34" charset="0"/>
              <a:buChar char="•"/>
            </a:pPr>
            <a:r>
              <a:rPr lang="en-US" sz="1600">
                <a:solidFill>
                  <a:srgbClr val="C00000"/>
                </a:solidFill>
              </a:rPr>
              <a:t>Product spread: </a:t>
            </a:r>
            <a:r>
              <a:rPr lang="en-US" sz="1600"/>
              <a:t>it matches the </a:t>
            </a:r>
            <a:r>
              <a:rPr lang="en-US" sz="1600" u="sng"/>
              <a:t>density of the graph </a:t>
            </a:r>
            <a:r>
              <a:rPr lang="en-US" sz="1600"/>
              <a:t>and represents how much the product is spread through the graph.</a:t>
            </a:r>
            <a:endParaRPr lang="it-IT" sz="1600"/>
          </a:p>
          <a:p>
            <a:pPr marL="285750" indent="-285750">
              <a:buFont typeface="Arial" panose="020B0604020202020204" pitchFamily="34" charset="0"/>
              <a:buChar char="•"/>
            </a:pPr>
            <a:r>
              <a:rPr lang="en-US" sz="1600">
                <a:solidFill>
                  <a:srgbClr val="C00000"/>
                </a:solidFill>
              </a:rPr>
              <a:t>Vulnerability:</a:t>
            </a:r>
            <a:r>
              <a:rPr lang="en-US" sz="1600"/>
              <a:t> (1-</a:t>
            </a:r>
            <a:r>
              <a:rPr lang="en-US" sz="1600" u="sng"/>
              <a:t>indegree centrality</a:t>
            </a:r>
            <a:r>
              <a:rPr lang="en-US" sz="1600"/>
              <a:t>) for each country. It conveys the message that a country receiving a product from several countries is less dependent on singles countries for the product supply.</a:t>
            </a:r>
            <a:endParaRPr lang="it-IT" sz="1600"/>
          </a:p>
          <a:p>
            <a:pPr marL="285750" indent="-285750">
              <a:buFont typeface="Arial" panose="020B0604020202020204" pitchFamily="34" charset="0"/>
              <a:buChar char="•"/>
            </a:pPr>
            <a:r>
              <a:rPr lang="en-US" sz="1600">
                <a:solidFill>
                  <a:srgbClr val="C00000"/>
                </a:solidFill>
              </a:rPr>
              <a:t>Exportation strength</a:t>
            </a:r>
            <a:r>
              <a:rPr lang="en-US" sz="1600"/>
              <a:t>: it matches the </a:t>
            </a:r>
            <a:r>
              <a:rPr lang="en-US" sz="1600" u="sng"/>
              <a:t>outdegree centrality </a:t>
            </a:r>
            <a:r>
              <a:rPr lang="en-US" sz="1600"/>
              <a:t>for each country. </a:t>
            </a:r>
            <a:endParaRPr lang="it-IT" sz="1600"/>
          </a:p>
          <a:p>
            <a:pPr marL="285750" indent="-285750">
              <a:buFont typeface="Arial" panose="020B0604020202020204" pitchFamily="34" charset="0"/>
              <a:buChar char="•"/>
            </a:pPr>
            <a:r>
              <a:rPr lang="en-US" sz="1600">
                <a:solidFill>
                  <a:srgbClr val="C00000"/>
                </a:solidFill>
              </a:rPr>
              <a:t>Hubness: </a:t>
            </a:r>
            <a:r>
              <a:rPr lang="en-US" sz="1600"/>
              <a:t>it matches the </a:t>
            </a:r>
            <a:r>
              <a:rPr lang="en-US" sz="1600" u="sng"/>
              <a:t>betweenness centrality </a:t>
            </a:r>
            <a:r>
              <a:rPr lang="en-US" sz="1600"/>
              <a:t>of the countries. </a:t>
            </a:r>
          </a:p>
          <a:p>
            <a:pPr marL="285750" indent="-285750">
              <a:buFont typeface="Arial" panose="020B0604020202020204" pitchFamily="34" charset="0"/>
              <a:buChar char="•"/>
            </a:pPr>
            <a:endParaRPr lang="en-US" sz="1600"/>
          </a:p>
          <a:p>
            <a:r>
              <a:rPr lang="en-US"/>
              <a:t> </a:t>
            </a:r>
          </a:p>
          <a:p>
            <a:endParaRPr lang="it-IT"/>
          </a:p>
          <a:p>
            <a:endParaRPr lang="en-US"/>
          </a:p>
          <a:p>
            <a:endParaRPr lang="it-IT"/>
          </a:p>
          <a:p>
            <a:pPr marL="285750" indent="-285750">
              <a:buFont typeface="Arial" panose="020B0604020202020204" pitchFamily="34" charset="0"/>
              <a:buChar char="•"/>
            </a:pPr>
            <a:endParaRPr lang="it-IT" sz="1600"/>
          </a:p>
          <a:p>
            <a:pPr>
              <a:spcBef>
                <a:spcPts val="0"/>
              </a:spcBef>
              <a:defRPr/>
            </a:pPr>
            <a:endParaRPr lang="it-IT" sz="1600" dirty="0"/>
          </a:p>
        </p:txBody>
      </p:sp>
      <p:sp>
        <p:nvSpPr>
          <p:cNvPr id="3" name="Segnaposto testo 2">
            <a:extLst>
              <a:ext uri="{FF2B5EF4-FFF2-40B4-BE49-F238E27FC236}">
                <a16:creationId xmlns:a16="http://schemas.microsoft.com/office/drawing/2014/main" id="{D82DB096-4FE5-406E-B852-09C2B6D03FB4}"/>
              </a:ext>
            </a:extLst>
          </p:cNvPr>
          <p:cNvSpPr>
            <a:spLocks noGrp="1"/>
          </p:cNvSpPr>
          <p:nvPr>
            <p:ph type="body" sz="half" idx="11"/>
          </p:nvPr>
        </p:nvSpPr>
        <p:spPr/>
        <p:txBody>
          <a:bodyPr/>
          <a:lstStyle/>
          <a:p>
            <a:r>
              <a:rPr lang="it-IT" dirty="0"/>
              <a:t>GRAPH DENSITY </a:t>
            </a:r>
          </a:p>
          <a:p>
            <a:endParaRPr lang="it-IT"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dirty="0"/>
              <a:t>Network Analysis for Trade data</a:t>
            </a:r>
          </a:p>
        </p:txBody>
      </p:sp>
      <p:sp>
        <p:nvSpPr>
          <p:cNvPr id="6" name="Segnaposto piè di pagina 5">
            <a:extLst>
              <a:ext uri="{FF2B5EF4-FFF2-40B4-BE49-F238E27FC236}">
                <a16:creationId xmlns:a16="http://schemas.microsoft.com/office/drawing/2014/main" id="{39430DDD-D7DA-4DF8-AE1C-44014DBA561C}"/>
              </a:ext>
            </a:extLst>
          </p:cNvPr>
          <p:cNvSpPr>
            <a:spLocks noGrp="1"/>
          </p:cNvSpPr>
          <p:nvPr>
            <p:ph type="ftr" sz="quarter" idx="10"/>
          </p:nvPr>
        </p:nvSpPr>
        <p:spPr/>
        <p:txBody>
          <a:bodyPr/>
          <a:lstStyle/>
          <a:p>
            <a:pPr>
              <a:defRPr/>
            </a:pPr>
            <a:r>
              <a:rPr lang="en-US" dirty="0"/>
              <a:t>COSMOPOLITICS | ERIKA CERASTI</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14</a:t>
            </a:fld>
            <a:endParaRPr lang="en-US" dirty="0"/>
          </a:p>
        </p:txBody>
      </p:sp>
      <p:sp>
        <p:nvSpPr>
          <p:cNvPr id="4" name="TextBox 3">
            <a:extLst>
              <a:ext uri="{FF2B5EF4-FFF2-40B4-BE49-F238E27FC236}">
                <a16:creationId xmlns:a16="http://schemas.microsoft.com/office/drawing/2014/main" id="{D501FDC8-48CB-814F-9614-C009F2982D8F}"/>
              </a:ext>
            </a:extLst>
          </p:cNvPr>
          <p:cNvSpPr txBox="1"/>
          <p:nvPr/>
        </p:nvSpPr>
        <p:spPr>
          <a:xfrm>
            <a:off x="477519" y="4965009"/>
            <a:ext cx="5819252" cy="584775"/>
          </a:xfrm>
          <a:prstGeom prst="rect">
            <a:avLst/>
          </a:prstGeom>
          <a:noFill/>
        </p:spPr>
        <p:txBody>
          <a:bodyPr wrap="square" rtlCol="0">
            <a:spAutoFit/>
          </a:bodyPr>
          <a:lstStyle/>
          <a:p>
            <a:r>
              <a:rPr lang="en-US" sz="1600">
                <a:solidFill>
                  <a:schemeClr val="tx1">
                    <a:lumMod val="65000"/>
                    <a:lumOff val="35000"/>
                  </a:schemeClr>
                </a:solidFill>
                <a:latin typeface="Arial" panose="020B0604020202020204" pitchFamily="34" charset="0"/>
                <a:cs typeface="Arial" panose="020B0604020202020204" pitchFamily="34" charset="0"/>
              </a:rPr>
              <a:t>The dashboard allows to visualize different graphs and measures for several combination of filters values.</a:t>
            </a:r>
            <a:endParaRPr lang="it-IT" sz="1600">
              <a:solidFill>
                <a:schemeClr val="tx1">
                  <a:lumMod val="65000"/>
                  <a:lumOff val="3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158BA87-A44E-BA43-9378-B61C824C8672}"/>
              </a:ext>
            </a:extLst>
          </p:cNvPr>
          <p:cNvPicPr>
            <a:picLocks noChangeAspect="1"/>
          </p:cNvPicPr>
          <p:nvPr/>
        </p:nvPicPr>
        <p:blipFill rotWithShape="1">
          <a:blip r:embed="rId3"/>
          <a:srcRect r="35762" b="11497"/>
          <a:stretch/>
        </p:blipFill>
        <p:spPr>
          <a:xfrm>
            <a:off x="8268369" y="2071584"/>
            <a:ext cx="3352132" cy="1824846"/>
          </a:xfrm>
          <a:prstGeom prst="rect">
            <a:avLst/>
          </a:prstGeom>
        </p:spPr>
      </p:pic>
      <p:pic>
        <p:nvPicPr>
          <p:cNvPr id="10" name="Picture 9">
            <a:extLst>
              <a:ext uri="{FF2B5EF4-FFF2-40B4-BE49-F238E27FC236}">
                <a16:creationId xmlns:a16="http://schemas.microsoft.com/office/drawing/2014/main" id="{5D9DBC3D-3D44-794E-8EBC-AE19B7709B4E}"/>
              </a:ext>
            </a:extLst>
          </p:cNvPr>
          <p:cNvPicPr>
            <a:picLocks noChangeAspect="1"/>
          </p:cNvPicPr>
          <p:nvPr/>
        </p:nvPicPr>
        <p:blipFill rotWithShape="1">
          <a:blip r:embed="rId3"/>
          <a:srcRect l="70674" t="2736" r="-1096" b="14174"/>
          <a:stretch/>
        </p:blipFill>
        <p:spPr>
          <a:xfrm>
            <a:off x="9182099" y="3998030"/>
            <a:ext cx="1732197" cy="1869370"/>
          </a:xfrm>
          <a:prstGeom prst="rect">
            <a:avLst/>
          </a:prstGeom>
        </p:spPr>
      </p:pic>
    </p:spTree>
    <p:extLst>
      <p:ext uri="{BB962C8B-B14F-4D97-AF65-F5344CB8AC3E}">
        <p14:creationId xmlns:p14="http://schemas.microsoft.com/office/powerpoint/2010/main" val="2463488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p:txBody>
          <a:bodyPr/>
          <a:lstStyle/>
          <a:p>
            <a:pPr>
              <a:spcBef>
                <a:spcPts val="0"/>
              </a:spcBef>
              <a:defRPr/>
            </a:pPr>
            <a:r>
              <a:rPr lang="en-GB">
                <a:solidFill>
                  <a:srgbClr val="C00000"/>
                </a:solidFill>
              </a:rPr>
              <a:t>SCENARIO ANALYSIS</a:t>
            </a:r>
          </a:p>
          <a:p>
            <a:pPr>
              <a:spcBef>
                <a:spcPts val="0"/>
              </a:spcBef>
              <a:defRPr/>
            </a:pPr>
            <a:r>
              <a:rPr lang="en-US"/>
              <a:t>The dashboard allows to delete one or more links from the graph and see how it and its measures changes. That allows to </a:t>
            </a:r>
            <a:r>
              <a:rPr lang="en-US" i="1" u="sng">
                <a:solidFill>
                  <a:srgbClr val="C00000"/>
                </a:solidFill>
              </a:rPr>
              <a:t>detect changes and to evaluate effect of actions</a:t>
            </a:r>
            <a:r>
              <a:rPr lang="en-US"/>
              <a:t> (political and economical decisions) in scenario analysis.</a:t>
            </a:r>
            <a:endParaRPr lang="it-IT"/>
          </a:p>
          <a:p>
            <a:pPr>
              <a:spcBef>
                <a:spcPts val="0"/>
              </a:spcBef>
              <a:defRPr/>
            </a:pPr>
            <a:endParaRPr lang="en-GB" sz="1600"/>
          </a:p>
          <a:p>
            <a:endParaRPr lang="it-IT"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dirty="0"/>
              <a:t>Results – Scenario Analysis and Changes Detection</a:t>
            </a:r>
            <a:endParaRPr lang="it-IT" dirty="0"/>
          </a:p>
        </p:txBody>
      </p:sp>
      <p:sp>
        <p:nvSpPr>
          <p:cNvPr id="6" name="Segnaposto piè di pagina 5">
            <a:extLst>
              <a:ext uri="{FF2B5EF4-FFF2-40B4-BE49-F238E27FC236}">
                <a16:creationId xmlns:a16="http://schemas.microsoft.com/office/drawing/2014/main" id="{39430DDD-D7DA-4DF8-AE1C-44014DBA561C}"/>
              </a:ext>
            </a:extLst>
          </p:cNvPr>
          <p:cNvSpPr>
            <a:spLocks noGrp="1"/>
          </p:cNvSpPr>
          <p:nvPr>
            <p:ph type="ftr" sz="quarter" idx="10"/>
          </p:nvPr>
        </p:nvSpPr>
        <p:spPr/>
        <p:txBody>
          <a:bodyPr/>
          <a:lstStyle/>
          <a:p>
            <a:pPr>
              <a:defRPr/>
            </a:pPr>
            <a:r>
              <a:rPr lang="en-US" dirty="0"/>
              <a:t>COSMOPOLITICS | ERIKA CERASTI</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15</a:t>
            </a:fld>
            <a:endParaRPr lang="en-US" dirty="0"/>
          </a:p>
        </p:txBody>
      </p:sp>
      <p:pic>
        <p:nvPicPr>
          <p:cNvPr id="8" name="Picture 7">
            <a:extLst>
              <a:ext uri="{FF2B5EF4-FFF2-40B4-BE49-F238E27FC236}">
                <a16:creationId xmlns:a16="http://schemas.microsoft.com/office/drawing/2014/main" id="{8DFECC66-DB8D-4D4F-BA36-A81ACBAC68B8}"/>
              </a:ext>
            </a:extLst>
          </p:cNvPr>
          <p:cNvPicPr>
            <a:picLocks noChangeAspect="1"/>
          </p:cNvPicPr>
          <p:nvPr/>
        </p:nvPicPr>
        <p:blipFill rotWithShape="1">
          <a:blip r:embed="rId2"/>
          <a:srcRect l="9638" r="6771"/>
          <a:stretch/>
        </p:blipFill>
        <p:spPr>
          <a:xfrm>
            <a:off x="4459407" y="3336758"/>
            <a:ext cx="2852546" cy="2851635"/>
          </a:xfrm>
          <a:prstGeom prst="rect">
            <a:avLst/>
          </a:prstGeom>
        </p:spPr>
      </p:pic>
      <p:pic>
        <p:nvPicPr>
          <p:cNvPr id="10" name="Picture 9">
            <a:extLst>
              <a:ext uri="{FF2B5EF4-FFF2-40B4-BE49-F238E27FC236}">
                <a16:creationId xmlns:a16="http://schemas.microsoft.com/office/drawing/2014/main" id="{A7509892-7882-2E4C-84E8-7AC7AA1356FF}"/>
              </a:ext>
            </a:extLst>
          </p:cNvPr>
          <p:cNvPicPr>
            <a:picLocks noChangeAspect="1"/>
          </p:cNvPicPr>
          <p:nvPr/>
        </p:nvPicPr>
        <p:blipFill rotWithShape="1">
          <a:blip r:embed="rId3"/>
          <a:srcRect l="2394" t="12951" r="7605" b="6225"/>
          <a:stretch/>
        </p:blipFill>
        <p:spPr>
          <a:xfrm>
            <a:off x="8168041" y="1671618"/>
            <a:ext cx="3430401" cy="3939712"/>
          </a:xfrm>
          <a:prstGeom prst="rect">
            <a:avLst/>
          </a:prstGeom>
        </p:spPr>
      </p:pic>
      <p:pic>
        <p:nvPicPr>
          <p:cNvPr id="12" name="Picture 11">
            <a:extLst>
              <a:ext uri="{FF2B5EF4-FFF2-40B4-BE49-F238E27FC236}">
                <a16:creationId xmlns:a16="http://schemas.microsoft.com/office/drawing/2014/main" id="{6493E998-FDCD-1347-98A3-19FDFEE0BE89}"/>
              </a:ext>
            </a:extLst>
          </p:cNvPr>
          <p:cNvPicPr>
            <a:picLocks noChangeAspect="1"/>
          </p:cNvPicPr>
          <p:nvPr/>
        </p:nvPicPr>
        <p:blipFill>
          <a:blip r:embed="rId4"/>
          <a:stretch>
            <a:fillRect/>
          </a:stretch>
        </p:blipFill>
        <p:spPr>
          <a:xfrm>
            <a:off x="740562" y="3240507"/>
            <a:ext cx="2960212" cy="3027952"/>
          </a:xfrm>
          <a:prstGeom prst="rect">
            <a:avLst/>
          </a:prstGeom>
        </p:spPr>
      </p:pic>
    </p:spTree>
    <p:extLst>
      <p:ext uri="{BB962C8B-B14F-4D97-AF65-F5344CB8AC3E}">
        <p14:creationId xmlns:p14="http://schemas.microsoft.com/office/powerpoint/2010/main" val="2683518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dirty="0"/>
              <a:t>Changes Detection – Brexit effect</a:t>
            </a:r>
          </a:p>
        </p:txBody>
      </p:sp>
      <p:sp>
        <p:nvSpPr>
          <p:cNvPr id="6" name="Segnaposto piè di pagina 5">
            <a:extLst>
              <a:ext uri="{FF2B5EF4-FFF2-40B4-BE49-F238E27FC236}">
                <a16:creationId xmlns:a16="http://schemas.microsoft.com/office/drawing/2014/main" id="{39430DDD-D7DA-4DF8-AE1C-44014DBA561C}"/>
              </a:ext>
            </a:extLst>
          </p:cNvPr>
          <p:cNvSpPr>
            <a:spLocks noGrp="1"/>
          </p:cNvSpPr>
          <p:nvPr>
            <p:ph type="ftr" sz="quarter" idx="10"/>
          </p:nvPr>
        </p:nvSpPr>
        <p:spPr/>
        <p:txBody>
          <a:bodyPr/>
          <a:lstStyle/>
          <a:p>
            <a:pPr>
              <a:defRPr/>
            </a:pPr>
            <a:r>
              <a:rPr lang="en-US" dirty="0"/>
              <a:t>COSMOPOLITICS | ERIKA CERASTI</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16</a:t>
            </a:fld>
            <a:endParaRPr lang="en-US" dirty="0"/>
          </a:p>
        </p:txBody>
      </p:sp>
      <p:sp>
        <p:nvSpPr>
          <p:cNvPr id="4" name="Rectangle 3">
            <a:extLst>
              <a:ext uri="{FF2B5EF4-FFF2-40B4-BE49-F238E27FC236}">
                <a16:creationId xmlns:a16="http://schemas.microsoft.com/office/drawing/2014/main" id="{2EED65BA-8673-1444-934A-FC58AD5D2DFD}"/>
              </a:ext>
            </a:extLst>
          </p:cNvPr>
          <p:cNvSpPr/>
          <p:nvPr/>
        </p:nvSpPr>
        <p:spPr>
          <a:xfrm>
            <a:off x="7841584" y="1224366"/>
            <a:ext cx="4123108" cy="4906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77519" y="1448853"/>
            <a:ext cx="10584181" cy="1805792"/>
          </a:xfrm>
        </p:spPr>
        <p:txBody>
          <a:bodyPr/>
          <a:lstStyle/>
          <a:p>
            <a:r>
              <a:rPr lang="en-US" u="sng"/>
              <a:t>February - March 2020 </a:t>
            </a:r>
          </a:p>
          <a:p>
            <a:r>
              <a:rPr lang="en-US"/>
              <a:t>It shows the “Brexit” effect, with the change of the relative position of the Great Britain in a more peripheral area of the graph with respect the European countries.</a:t>
            </a:r>
            <a:endParaRPr lang="en-GB"/>
          </a:p>
          <a:p>
            <a:endParaRPr lang="it-IT" dirty="0"/>
          </a:p>
        </p:txBody>
      </p:sp>
      <p:sp>
        <p:nvSpPr>
          <p:cNvPr id="10" name="Rectangle 9">
            <a:extLst>
              <a:ext uri="{FF2B5EF4-FFF2-40B4-BE49-F238E27FC236}">
                <a16:creationId xmlns:a16="http://schemas.microsoft.com/office/drawing/2014/main" id="{2F7A8C89-23A2-1A49-8046-721BB856C819}"/>
              </a:ext>
            </a:extLst>
          </p:cNvPr>
          <p:cNvSpPr/>
          <p:nvPr/>
        </p:nvSpPr>
        <p:spPr>
          <a:xfrm>
            <a:off x="484407" y="2839453"/>
            <a:ext cx="11253796" cy="347225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Picture 22">
            <a:extLst>
              <a:ext uri="{FF2B5EF4-FFF2-40B4-BE49-F238E27FC236}">
                <a16:creationId xmlns:a16="http://schemas.microsoft.com/office/drawing/2014/main" id="{DAFD705C-1CB1-3B49-A8E6-43471D3E4DFC}"/>
              </a:ext>
            </a:extLst>
          </p:cNvPr>
          <p:cNvPicPr>
            <a:picLocks noChangeAspect="1"/>
          </p:cNvPicPr>
          <p:nvPr/>
        </p:nvPicPr>
        <p:blipFill rotWithShape="1">
          <a:blip r:embed="rId2"/>
          <a:srcRect l="7147" r="44974" b="3514"/>
          <a:stretch/>
        </p:blipFill>
        <p:spPr>
          <a:xfrm>
            <a:off x="898588" y="3015030"/>
            <a:ext cx="3213418" cy="3200575"/>
          </a:xfrm>
          <a:prstGeom prst="rect">
            <a:avLst/>
          </a:prstGeom>
        </p:spPr>
      </p:pic>
      <p:pic>
        <p:nvPicPr>
          <p:cNvPr id="25" name="Picture 24">
            <a:extLst>
              <a:ext uri="{FF2B5EF4-FFF2-40B4-BE49-F238E27FC236}">
                <a16:creationId xmlns:a16="http://schemas.microsoft.com/office/drawing/2014/main" id="{ACD7DF51-506D-7849-8E74-5BB35083BB30}"/>
              </a:ext>
            </a:extLst>
          </p:cNvPr>
          <p:cNvPicPr>
            <a:picLocks noChangeAspect="1"/>
          </p:cNvPicPr>
          <p:nvPr/>
        </p:nvPicPr>
        <p:blipFill rotWithShape="1">
          <a:blip r:embed="rId3"/>
          <a:srcRect l="16315" t="12517" r="41232" b="10754"/>
          <a:stretch/>
        </p:blipFill>
        <p:spPr>
          <a:xfrm>
            <a:off x="5399048" y="3138505"/>
            <a:ext cx="3213566" cy="3120544"/>
          </a:xfrm>
          <a:prstGeom prst="rect">
            <a:avLst/>
          </a:prstGeom>
        </p:spPr>
      </p:pic>
      <p:sp>
        <p:nvSpPr>
          <p:cNvPr id="26" name="Oval 25">
            <a:extLst>
              <a:ext uri="{FF2B5EF4-FFF2-40B4-BE49-F238E27FC236}">
                <a16:creationId xmlns:a16="http://schemas.microsoft.com/office/drawing/2014/main" id="{C70C604B-9B6B-FE46-B9B0-57F9BD0CE807}"/>
              </a:ext>
            </a:extLst>
          </p:cNvPr>
          <p:cNvSpPr/>
          <p:nvPr/>
        </p:nvSpPr>
        <p:spPr>
          <a:xfrm>
            <a:off x="5397251" y="3721772"/>
            <a:ext cx="729508" cy="615258"/>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TextBox 26">
            <a:extLst>
              <a:ext uri="{FF2B5EF4-FFF2-40B4-BE49-F238E27FC236}">
                <a16:creationId xmlns:a16="http://schemas.microsoft.com/office/drawing/2014/main" id="{3224107F-D00D-9140-B7BD-7A283275A006}"/>
              </a:ext>
            </a:extLst>
          </p:cNvPr>
          <p:cNvSpPr txBox="1"/>
          <p:nvPr/>
        </p:nvSpPr>
        <p:spPr>
          <a:xfrm>
            <a:off x="4456631" y="3594447"/>
            <a:ext cx="852669" cy="646331"/>
          </a:xfrm>
          <a:prstGeom prst="rect">
            <a:avLst/>
          </a:prstGeom>
          <a:noFill/>
        </p:spPr>
        <p:txBody>
          <a:bodyPr wrap="none" rtlCol="0">
            <a:spAutoFit/>
          </a:bodyPr>
          <a:lstStyle/>
          <a:p>
            <a:r>
              <a:rPr lang="it-IT" b="1">
                <a:solidFill>
                  <a:srgbClr val="009142"/>
                </a:solidFill>
              </a:rPr>
              <a:t>Brexit</a:t>
            </a:r>
          </a:p>
          <a:p>
            <a:r>
              <a:rPr lang="it-IT" b="1">
                <a:solidFill>
                  <a:srgbClr val="009142"/>
                </a:solidFill>
              </a:rPr>
              <a:t>effect</a:t>
            </a:r>
          </a:p>
        </p:txBody>
      </p:sp>
      <p:pic>
        <p:nvPicPr>
          <p:cNvPr id="28" name="Picture 27">
            <a:extLst>
              <a:ext uri="{FF2B5EF4-FFF2-40B4-BE49-F238E27FC236}">
                <a16:creationId xmlns:a16="http://schemas.microsoft.com/office/drawing/2014/main" id="{80414272-6639-4A48-86A2-99CC944D9CC2}"/>
              </a:ext>
            </a:extLst>
          </p:cNvPr>
          <p:cNvPicPr>
            <a:picLocks noChangeAspect="1"/>
          </p:cNvPicPr>
          <p:nvPr/>
        </p:nvPicPr>
        <p:blipFill rotWithShape="1">
          <a:blip r:embed="rId3"/>
          <a:srcRect l="76077" t="19937" r="2700" b="21129"/>
          <a:stretch/>
        </p:blipFill>
        <p:spPr>
          <a:xfrm>
            <a:off x="9515606" y="3151834"/>
            <a:ext cx="1894083" cy="2825827"/>
          </a:xfrm>
          <a:prstGeom prst="rect">
            <a:avLst/>
          </a:prstGeom>
        </p:spPr>
      </p:pic>
      <p:sp>
        <p:nvSpPr>
          <p:cNvPr id="29" name="Oval 28">
            <a:extLst>
              <a:ext uri="{FF2B5EF4-FFF2-40B4-BE49-F238E27FC236}">
                <a16:creationId xmlns:a16="http://schemas.microsoft.com/office/drawing/2014/main" id="{CB30594A-C03E-E34C-9EDA-1241259C4569}"/>
              </a:ext>
            </a:extLst>
          </p:cNvPr>
          <p:cNvSpPr/>
          <p:nvPr/>
        </p:nvSpPr>
        <p:spPr>
          <a:xfrm>
            <a:off x="1956216" y="4369114"/>
            <a:ext cx="482182" cy="457198"/>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12">
            <a:extLst>
              <a:ext uri="{FF2B5EF4-FFF2-40B4-BE49-F238E27FC236}">
                <a16:creationId xmlns:a16="http://schemas.microsoft.com/office/drawing/2014/main" id="{4D93C9A5-D42B-5746-A9DD-5F72AEB7F5D8}"/>
              </a:ext>
            </a:extLst>
          </p:cNvPr>
          <p:cNvSpPr txBox="1"/>
          <p:nvPr/>
        </p:nvSpPr>
        <p:spPr>
          <a:xfrm>
            <a:off x="546977" y="2923418"/>
            <a:ext cx="1261179" cy="338554"/>
          </a:xfrm>
          <a:prstGeom prst="rect">
            <a:avLst/>
          </a:prstGeom>
          <a:noFill/>
        </p:spPr>
        <p:txBody>
          <a:bodyPr wrap="none" rtlCol="0">
            <a:spAutoFit/>
          </a:bodyPr>
          <a:lstStyle/>
          <a:p>
            <a:r>
              <a:rPr lang="it-IT" sz="1600">
                <a:solidFill>
                  <a:schemeClr val="tx1">
                    <a:lumMod val="65000"/>
                    <a:lumOff val="35000"/>
                  </a:schemeClr>
                </a:solidFill>
              </a:rPr>
              <a:t>January 2020</a:t>
            </a:r>
          </a:p>
        </p:txBody>
      </p:sp>
      <p:sp>
        <p:nvSpPr>
          <p:cNvPr id="9" name="TextBox 8">
            <a:extLst>
              <a:ext uri="{FF2B5EF4-FFF2-40B4-BE49-F238E27FC236}">
                <a16:creationId xmlns:a16="http://schemas.microsoft.com/office/drawing/2014/main" id="{500CFC53-DB74-8F4F-BA89-6D9DEA7279B8}"/>
              </a:ext>
            </a:extLst>
          </p:cNvPr>
          <p:cNvSpPr txBox="1"/>
          <p:nvPr/>
        </p:nvSpPr>
        <p:spPr>
          <a:xfrm>
            <a:off x="4704242" y="2914273"/>
            <a:ext cx="1396344" cy="338554"/>
          </a:xfrm>
          <a:prstGeom prst="rect">
            <a:avLst/>
          </a:prstGeom>
          <a:noFill/>
        </p:spPr>
        <p:txBody>
          <a:bodyPr wrap="none" rtlCol="0">
            <a:spAutoFit/>
          </a:bodyPr>
          <a:lstStyle/>
          <a:p>
            <a:r>
              <a:rPr lang="it-IT" sz="1600">
                <a:solidFill>
                  <a:schemeClr val="tx1">
                    <a:lumMod val="65000"/>
                    <a:lumOff val="35000"/>
                  </a:schemeClr>
                </a:solidFill>
              </a:rPr>
              <a:t>February 2020</a:t>
            </a:r>
          </a:p>
        </p:txBody>
      </p:sp>
    </p:spTree>
    <p:extLst>
      <p:ext uri="{BB962C8B-B14F-4D97-AF65-F5344CB8AC3E}">
        <p14:creationId xmlns:p14="http://schemas.microsoft.com/office/powerpoint/2010/main" val="1561673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8A26CE8-7028-3B4F-86B6-998DE198C8BA}"/>
              </a:ext>
            </a:extLst>
          </p:cNvPr>
          <p:cNvPicPr>
            <a:picLocks noChangeAspect="1"/>
          </p:cNvPicPr>
          <p:nvPr/>
        </p:nvPicPr>
        <p:blipFill rotWithShape="1">
          <a:blip r:embed="rId2"/>
          <a:srcRect l="15921" t="14283" r="40790" b="9199"/>
          <a:stretch/>
        </p:blipFill>
        <p:spPr>
          <a:xfrm>
            <a:off x="1657574" y="3473033"/>
            <a:ext cx="2901569" cy="2785653"/>
          </a:xfrm>
          <a:prstGeom prst="rect">
            <a:avLst/>
          </a:prstGeom>
        </p:spPr>
      </p:pic>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en-GB"/>
              <a:t>Changes in the network due to the pandemic - </a:t>
            </a:r>
            <a:r>
              <a:rPr lang="it-IT" dirty="0"/>
              <a:t>China case</a:t>
            </a:r>
          </a:p>
        </p:txBody>
      </p:sp>
      <p:sp>
        <p:nvSpPr>
          <p:cNvPr id="6" name="Segnaposto piè di pagina 5">
            <a:extLst>
              <a:ext uri="{FF2B5EF4-FFF2-40B4-BE49-F238E27FC236}">
                <a16:creationId xmlns:a16="http://schemas.microsoft.com/office/drawing/2014/main" id="{39430DDD-D7DA-4DF8-AE1C-44014DBA561C}"/>
              </a:ext>
            </a:extLst>
          </p:cNvPr>
          <p:cNvSpPr>
            <a:spLocks noGrp="1"/>
          </p:cNvSpPr>
          <p:nvPr>
            <p:ph type="ftr" sz="quarter" idx="10"/>
          </p:nvPr>
        </p:nvSpPr>
        <p:spPr/>
        <p:txBody>
          <a:bodyPr/>
          <a:lstStyle/>
          <a:p>
            <a:pPr>
              <a:defRPr/>
            </a:pPr>
            <a:r>
              <a:rPr lang="en-US" dirty="0"/>
              <a:t>COSMOPOLITICS | ERIKA CERASTI</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17</a:t>
            </a:fld>
            <a:endParaRPr lang="en-US" dirty="0"/>
          </a:p>
        </p:txBody>
      </p:sp>
      <p:sp>
        <p:nvSpPr>
          <p:cNvPr id="4" name="Rectangle 3">
            <a:extLst>
              <a:ext uri="{FF2B5EF4-FFF2-40B4-BE49-F238E27FC236}">
                <a16:creationId xmlns:a16="http://schemas.microsoft.com/office/drawing/2014/main" id="{2EED65BA-8673-1444-934A-FC58AD5D2DFD}"/>
              </a:ext>
            </a:extLst>
          </p:cNvPr>
          <p:cNvSpPr/>
          <p:nvPr/>
        </p:nvSpPr>
        <p:spPr>
          <a:xfrm>
            <a:off x="7841584" y="1224366"/>
            <a:ext cx="4123108" cy="4906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77519" y="1448853"/>
            <a:ext cx="11260684" cy="1805792"/>
          </a:xfrm>
        </p:spPr>
        <p:txBody>
          <a:bodyPr/>
          <a:lstStyle/>
          <a:p>
            <a:r>
              <a:rPr lang="en-GB" u="sng"/>
              <a:t>March – April 2020</a:t>
            </a:r>
          </a:p>
          <a:p>
            <a:r>
              <a:rPr lang="en-GB"/>
              <a:t>Effect of the pandemic: change of the role of China in the world trade in textile artifacts, due to the sale of masks. </a:t>
            </a:r>
          </a:p>
          <a:p>
            <a:r>
              <a:rPr lang="en-GB"/>
              <a:t>China takes a more central role in the graph: increase of the “centrality” measure for China.</a:t>
            </a:r>
            <a:endParaRPr lang="it-IT" dirty="0"/>
          </a:p>
        </p:txBody>
      </p:sp>
      <p:sp>
        <p:nvSpPr>
          <p:cNvPr id="10" name="Rectangle 9">
            <a:extLst>
              <a:ext uri="{FF2B5EF4-FFF2-40B4-BE49-F238E27FC236}">
                <a16:creationId xmlns:a16="http://schemas.microsoft.com/office/drawing/2014/main" id="{2F7A8C89-23A2-1A49-8046-721BB856C819}"/>
              </a:ext>
            </a:extLst>
          </p:cNvPr>
          <p:cNvSpPr/>
          <p:nvPr/>
        </p:nvSpPr>
        <p:spPr>
          <a:xfrm>
            <a:off x="484407" y="3254645"/>
            <a:ext cx="11253796" cy="305706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12">
            <a:extLst>
              <a:ext uri="{FF2B5EF4-FFF2-40B4-BE49-F238E27FC236}">
                <a16:creationId xmlns:a16="http://schemas.microsoft.com/office/drawing/2014/main" id="{4D93C9A5-D42B-5746-A9DD-5F72AEB7F5D8}"/>
              </a:ext>
            </a:extLst>
          </p:cNvPr>
          <p:cNvSpPr txBox="1"/>
          <p:nvPr/>
        </p:nvSpPr>
        <p:spPr>
          <a:xfrm>
            <a:off x="546977" y="3308426"/>
            <a:ext cx="1491114" cy="584775"/>
          </a:xfrm>
          <a:prstGeom prst="rect">
            <a:avLst/>
          </a:prstGeom>
          <a:noFill/>
        </p:spPr>
        <p:txBody>
          <a:bodyPr wrap="none" rtlCol="0">
            <a:spAutoFit/>
          </a:bodyPr>
          <a:lstStyle/>
          <a:p>
            <a:r>
              <a:rPr lang="it-IT" sz="1600">
                <a:solidFill>
                  <a:schemeClr val="tx1">
                    <a:lumMod val="65000"/>
                    <a:lumOff val="35000"/>
                  </a:schemeClr>
                </a:solidFill>
              </a:rPr>
              <a:t>March 2020</a:t>
            </a:r>
          </a:p>
          <a:p>
            <a:r>
              <a:rPr lang="it-IT" sz="1600">
                <a:solidFill>
                  <a:schemeClr val="tx1">
                    <a:lumMod val="65000"/>
                    <a:lumOff val="35000"/>
                  </a:schemeClr>
                </a:solidFill>
              </a:rPr>
              <a:t>Centrality=0.38</a:t>
            </a:r>
          </a:p>
        </p:txBody>
      </p:sp>
      <p:pic>
        <p:nvPicPr>
          <p:cNvPr id="19" name="Picture 18">
            <a:extLst>
              <a:ext uri="{FF2B5EF4-FFF2-40B4-BE49-F238E27FC236}">
                <a16:creationId xmlns:a16="http://schemas.microsoft.com/office/drawing/2014/main" id="{34374D48-985A-4643-974D-E6118A97EB8E}"/>
              </a:ext>
            </a:extLst>
          </p:cNvPr>
          <p:cNvPicPr>
            <a:picLocks noChangeAspect="1"/>
          </p:cNvPicPr>
          <p:nvPr/>
        </p:nvPicPr>
        <p:blipFill rotWithShape="1">
          <a:blip r:embed="rId3"/>
          <a:srcRect l="75807" t="19871" r="1368" b="8844"/>
          <a:stretch/>
        </p:blipFill>
        <p:spPr>
          <a:xfrm>
            <a:off x="9146673" y="3309955"/>
            <a:ext cx="1771122" cy="2978473"/>
          </a:xfrm>
          <a:prstGeom prst="rect">
            <a:avLst/>
          </a:prstGeom>
        </p:spPr>
      </p:pic>
      <p:pic>
        <p:nvPicPr>
          <p:cNvPr id="18" name="Picture 17">
            <a:extLst>
              <a:ext uri="{FF2B5EF4-FFF2-40B4-BE49-F238E27FC236}">
                <a16:creationId xmlns:a16="http://schemas.microsoft.com/office/drawing/2014/main" id="{B0DAD004-46F7-B043-9239-739778112FD3}"/>
              </a:ext>
            </a:extLst>
          </p:cNvPr>
          <p:cNvPicPr>
            <a:picLocks noChangeAspect="1"/>
          </p:cNvPicPr>
          <p:nvPr/>
        </p:nvPicPr>
        <p:blipFill rotWithShape="1">
          <a:blip r:embed="rId3"/>
          <a:srcRect l="15921" t="11297" r="41441" b="8845"/>
          <a:stretch/>
        </p:blipFill>
        <p:spPr>
          <a:xfrm>
            <a:off x="5962896" y="3376781"/>
            <a:ext cx="2866321" cy="2890732"/>
          </a:xfrm>
          <a:prstGeom prst="rect">
            <a:avLst/>
          </a:prstGeom>
        </p:spPr>
      </p:pic>
      <p:sp>
        <p:nvSpPr>
          <p:cNvPr id="9" name="TextBox 8">
            <a:extLst>
              <a:ext uri="{FF2B5EF4-FFF2-40B4-BE49-F238E27FC236}">
                <a16:creationId xmlns:a16="http://schemas.microsoft.com/office/drawing/2014/main" id="{500CFC53-DB74-8F4F-BA89-6D9DEA7279B8}"/>
              </a:ext>
            </a:extLst>
          </p:cNvPr>
          <p:cNvSpPr txBox="1"/>
          <p:nvPr/>
        </p:nvSpPr>
        <p:spPr>
          <a:xfrm>
            <a:off x="4704242" y="3331365"/>
            <a:ext cx="1491114" cy="584775"/>
          </a:xfrm>
          <a:prstGeom prst="rect">
            <a:avLst/>
          </a:prstGeom>
          <a:noFill/>
        </p:spPr>
        <p:txBody>
          <a:bodyPr wrap="none" rtlCol="0">
            <a:spAutoFit/>
          </a:bodyPr>
          <a:lstStyle/>
          <a:p>
            <a:r>
              <a:rPr lang="it-IT" sz="1600">
                <a:solidFill>
                  <a:schemeClr val="tx1">
                    <a:lumMod val="65000"/>
                    <a:lumOff val="35000"/>
                  </a:schemeClr>
                </a:solidFill>
              </a:rPr>
              <a:t>April 2020</a:t>
            </a:r>
          </a:p>
          <a:p>
            <a:r>
              <a:rPr lang="it-IT" sz="1600">
                <a:solidFill>
                  <a:schemeClr val="tx1">
                    <a:lumMod val="65000"/>
                    <a:lumOff val="35000"/>
                  </a:schemeClr>
                </a:solidFill>
              </a:rPr>
              <a:t>Centrality=0.66</a:t>
            </a:r>
          </a:p>
        </p:txBody>
      </p:sp>
    </p:spTree>
    <p:extLst>
      <p:ext uri="{BB962C8B-B14F-4D97-AF65-F5344CB8AC3E}">
        <p14:creationId xmlns:p14="http://schemas.microsoft.com/office/powerpoint/2010/main" val="238924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p:cNvSpPr>
                <a:spLocks noGrp="1"/>
              </p:cNvSpPr>
              <p:nvPr>
                <p:ph type="body" idx="1"/>
              </p:nvPr>
            </p:nvSpPr>
            <p:spPr>
              <a:xfrm>
                <a:off x="825119" y="1315033"/>
                <a:ext cx="10891503" cy="4941018"/>
              </a:xfrm>
            </p:spPr>
            <p:txBody>
              <a:bodyPr/>
              <a:lstStyle/>
              <a:p>
                <a:pPr marL="0" indent="0" algn="just">
                  <a:spcBef>
                    <a:spcPts val="0"/>
                  </a:spcBef>
                  <a:spcAft>
                    <a:spcPts val="600"/>
                  </a:spcAft>
                  <a:buNone/>
                </a:pPr>
                <a:r>
                  <a:rPr lang="en-US" b="1" dirty="0"/>
                  <a:t>Google COVID-19 Community Mobility Reports</a:t>
                </a:r>
              </a:p>
              <a:p>
                <a:pPr algn="just">
                  <a:spcBef>
                    <a:spcPts val="0"/>
                  </a:spcBef>
                  <a:spcAft>
                    <a:spcPts val="600"/>
                  </a:spcAft>
                </a:pPr>
                <a:r>
                  <a:rPr lang="en-US" dirty="0"/>
                  <a:t>Daily data on the variation of visits to different places compared to a reference period (median value of a given day of the week in January 3 - February 6, 2020)</a:t>
                </a:r>
              </a:p>
              <a:p>
                <a:pPr algn="just">
                  <a:spcBef>
                    <a:spcPts val="0"/>
                  </a:spcBef>
                  <a:spcAft>
                    <a:spcPts val="600"/>
                  </a:spcAft>
                </a:pPr>
                <a:r>
                  <a:rPr lang="en-US" dirty="0"/>
                  <a:t>Place categories: Grocery and Pharmacy, Parks, Public Transport Stations, Retail, Residential Areas and Workplaces</a:t>
                </a:r>
              </a:p>
              <a:p>
                <a:pPr marL="0" indent="0" algn="just">
                  <a:spcBef>
                    <a:spcPts val="0"/>
                  </a:spcBef>
                  <a:spcAft>
                    <a:spcPts val="600"/>
                  </a:spcAft>
                  <a:buNone/>
                </a:pPr>
                <a:endParaRPr lang="en-US" dirty="0"/>
              </a:p>
              <a:p>
                <a:pPr marL="0" indent="0" algn="just">
                  <a:spcBef>
                    <a:spcPts val="0"/>
                  </a:spcBef>
                  <a:spcAft>
                    <a:spcPts val="600"/>
                  </a:spcAft>
                  <a:buNone/>
                </a:pPr>
                <a:r>
                  <a:rPr lang="en-US" b="1" dirty="0"/>
                  <a:t>Methodology</a:t>
                </a:r>
              </a:p>
              <a:p>
                <a:pPr algn="just">
                  <a:spcBef>
                    <a:spcPts val="0"/>
                  </a:spcBef>
                  <a:spcAft>
                    <a:spcPts val="600"/>
                  </a:spcAft>
                </a:pPr>
                <a:r>
                  <a:rPr lang="en-US" dirty="0"/>
                  <a:t>Principal Components Analysis of the daily data of the 6 categories</a:t>
                </a:r>
              </a:p>
              <a:p>
                <a:pPr algn="just">
                  <a:spcBef>
                    <a:spcPts val="0"/>
                  </a:spcBef>
                  <a:spcAft>
                    <a:spcPts val="600"/>
                  </a:spcAft>
                </a:pPr>
                <a:r>
                  <a:rPr lang="en-US" dirty="0"/>
                  <a:t>Extraction of the first principal component (which maximizes the greatest variability in mobility)</a:t>
                </a:r>
              </a:p>
              <a:p>
                <a:pPr algn="just">
                  <a:spcBef>
                    <a:spcPts val="0"/>
                  </a:spcBef>
                  <a:spcAft>
                    <a:spcPts val="600"/>
                  </a:spcAft>
                </a:pPr>
                <a:r>
                  <a:rPr lang="en-US" dirty="0"/>
                  <a:t>Values rescaled to construct an indicator in the range (0,1) with the formula</a:t>
                </a:r>
              </a:p>
              <a:p>
                <a:pPr marL="0" indent="0" algn="just">
                  <a:spcBef>
                    <a:spcPts val="0"/>
                  </a:spcBef>
                  <a:spcAft>
                    <a:spcPts val="600"/>
                  </a:spcAft>
                  <a:buNone/>
                </a:pPr>
                <a14:m>
                  <m:oMathPara xmlns:m="http://schemas.openxmlformats.org/officeDocument/2006/math">
                    <m:oMathParaPr>
                      <m:jc m:val="centerGroup"/>
                    </m:oMathParaPr>
                    <m:oMath xmlns:m="http://schemas.openxmlformats.org/officeDocument/2006/math">
                      <m:sSub>
                        <m:sSubPr>
                          <m:ctrlPr>
                            <a:rPr lang="it-IT"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it-IT" i="1">
                              <a:effectLst/>
                              <a:latin typeface="Cambria Math" panose="02040503050406030204" pitchFamily="18" charset="0"/>
                              <a:ea typeface="Times New Roman" panose="02020603050405020304" pitchFamily="18" charset="0"/>
                            </a:rPr>
                          </m:ctrlPr>
                        </m:fPr>
                        <m:num>
                          <m:sSub>
                            <m:sSubPr>
                              <m:ctrlPr>
                                <a:rPr lang="it-IT"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it-IT" i="1">
                                  <a:effectLst/>
                                  <a:latin typeface="Cambria Math" panose="02040503050406030204" pitchFamily="18" charset="0"/>
                                  <a:ea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min</m:t>
                              </m:r>
                            </m:fName>
                            <m:e>
                              <m:d>
                                <m:dPr>
                                  <m:ctrlPr>
                                    <a:rPr lang="it-IT" i="1">
                                      <a:effectLst/>
                                      <a:latin typeface="Cambria Math" panose="02040503050406030204" pitchFamily="18" charset="0"/>
                                      <a:ea typeface="Times New Roman" panose="02020603050405020304" pitchFamily="18" charset="0"/>
                                    </a:rPr>
                                  </m:ctrlPr>
                                </m:dPr>
                                <m:e>
                                  <m:sSub>
                                    <m:sSubPr>
                                      <m:ctrlPr>
                                        <a:rPr lang="it-IT"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e>
                              </m:d>
                            </m:e>
                          </m:func>
                        </m:num>
                        <m:den>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max</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it-IT" i="1">
                                  <a:effectLst/>
                                  <a:latin typeface="Cambria Math" panose="02040503050406030204" pitchFamily="18" charset="0"/>
                                  <a:ea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min</m:t>
                              </m:r>
                            </m:fName>
                            <m:e>
                              <m:d>
                                <m:dPr>
                                  <m:ctrlPr>
                                    <a:rPr lang="it-IT" i="1">
                                      <a:effectLst/>
                                      <a:latin typeface="Cambria Math" panose="02040503050406030204" pitchFamily="18" charset="0"/>
                                      <a:ea typeface="Times New Roman" panose="02020603050405020304" pitchFamily="18" charset="0"/>
                                    </a:rPr>
                                  </m:ctrlPr>
                                </m:dPr>
                                <m:e>
                                  <m:sSub>
                                    <m:sSubPr>
                                      <m:ctrlPr>
                                        <a:rPr lang="it-IT"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e>
                              </m:d>
                            </m:e>
                          </m:func>
                        </m:den>
                      </m:f>
                    </m:oMath>
                  </m:oMathPara>
                </a14:m>
                <a:endParaRPr lang="en-US" dirty="0"/>
              </a:p>
              <a:p>
                <a:pPr marL="0" indent="0" algn="just">
                  <a:spcBef>
                    <a:spcPts val="1800"/>
                  </a:spcBef>
                  <a:spcAft>
                    <a:spcPts val="0"/>
                  </a:spcAft>
                  <a:buNone/>
                </a:pPr>
                <a:r>
                  <a:rPr lang="en-US" dirty="0"/>
                  <a:t>The POLICY INDICATOR daily summary indicator is obtained with the intention of </a:t>
                </a:r>
                <a:r>
                  <a:rPr lang="en-US" u="sng" dirty="0"/>
                  <a:t>representing the mobility restrictions</a:t>
                </a:r>
                <a:r>
                  <a:rPr lang="en-US" dirty="0"/>
                  <a:t> introduced in each EU country, with 1 = total lockdown and 0 = no restrictions.</a:t>
                </a:r>
                <a:endParaRPr lang="it-IT" dirty="0"/>
              </a:p>
              <a:p>
                <a:pPr marL="0" indent="0" algn="just">
                  <a:spcBef>
                    <a:spcPts val="0"/>
                  </a:spcBef>
                  <a:spcAft>
                    <a:spcPts val="0"/>
                  </a:spcAft>
                  <a:buNone/>
                </a:pPr>
                <a:endParaRPr lang="it-IT" dirty="0"/>
              </a:p>
              <a:p>
                <a:pPr algn="just">
                  <a:spcBef>
                    <a:spcPts val="0"/>
                  </a:spcBef>
                  <a:spcAft>
                    <a:spcPts val="0"/>
                  </a:spcAft>
                </a:pPr>
                <a:endParaRPr lang="it-IT" dirty="0"/>
              </a:p>
              <a:p>
                <a:pPr algn="just">
                  <a:spcBef>
                    <a:spcPts val="0"/>
                  </a:spcBef>
                  <a:spcAft>
                    <a:spcPts val="0"/>
                  </a:spcAft>
                </a:pPr>
                <a:endParaRPr lang="it-IT" dirty="0"/>
              </a:p>
            </p:txBody>
          </p:sp>
        </mc:Choice>
        <mc:Fallback xmlns="">
          <p:sp>
            <p:nvSpPr>
              <p:cNvPr id="2" name="Segnaposto testo 1"/>
              <p:cNvSpPr>
                <a:spLocks noGrp="1" noRot="1" noChangeAspect="1" noMove="1" noResize="1" noEditPoints="1" noAdjustHandles="1" noChangeArrowheads="1" noChangeShapeType="1" noTextEdit="1"/>
              </p:cNvSpPr>
              <p:nvPr>
                <p:ph type="body" idx="1"/>
              </p:nvPr>
            </p:nvSpPr>
            <p:spPr>
              <a:xfrm>
                <a:off x="825119" y="1315033"/>
                <a:ext cx="10891503" cy="4941018"/>
              </a:xfrm>
              <a:blipFill>
                <a:blip r:embed="rId2"/>
                <a:stretch>
                  <a:fillRect l="-1455" t="-1481" r="-1287"/>
                </a:stretch>
              </a:blipFill>
            </p:spPr>
            <p:txBody>
              <a:bodyPr/>
              <a:lstStyle/>
              <a:p>
                <a:r>
                  <a:rPr lang="it-IT">
                    <a:noFill/>
                  </a:rPr>
                  <a:t> </a:t>
                </a:r>
              </a:p>
            </p:txBody>
          </p:sp>
        </mc:Fallback>
      </mc:AlternateContent>
      <p:sp>
        <p:nvSpPr>
          <p:cNvPr id="3" name="Titolo 2"/>
          <p:cNvSpPr>
            <a:spLocks noGrp="1"/>
          </p:cNvSpPr>
          <p:nvPr>
            <p:ph type="title"/>
          </p:nvPr>
        </p:nvSpPr>
        <p:spPr/>
        <p:txBody>
          <a:bodyPr/>
          <a:lstStyle/>
          <a:p>
            <a:r>
              <a:rPr lang="it-IT" dirty="0" err="1"/>
              <a:t>Mobility</a:t>
            </a:r>
            <a:r>
              <a:rPr lang="it-IT" dirty="0"/>
              <a:t> </a:t>
            </a:r>
            <a:r>
              <a:rPr lang="it-IT" dirty="0" err="1"/>
              <a:t>analysis</a:t>
            </a:r>
            <a:endParaRPr lang="it-IT" dirty="0"/>
          </a:p>
        </p:txBody>
      </p:sp>
      <p:sp>
        <p:nvSpPr>
          <p:cNvPr id="4" name="Segnaposto piè di pagina 3"/>
          <p:cNvSpPr>
            <a:spLocks noGrp="1"/>
          </p:cNvSpPr>
          <p:nvPr>
            <p:ph type="ftr" sz="quarter" idx="10"/>
          </p:nvPr>
        </p:nvSpPr>
        <p:spPr/>
        <p:txBody>
          <a:bodyPr/>
          <a:lstStyle/>
          <a:p>
            <a:pPr>
              <a:defRPr/>
            </a:pPr>
            <a:r>
              <a:rPr lang="en-US" dirty="0"/>
              <a:t>COSMOPOLITICS | FEDERICO BROGI</a:t>
            </a:r>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18</a:t>
            </a:fld>
            <a:endParaRPr lang="en-US" dirty="0"/>
          </a:p>
        </p:txBody>
      </p:sp>
    </p:spTree>
    <p:extLst>
      <p:ext uri="{BB962C8B-B14F-4D97-AF65-F5344CB8AC3E}">
        <p14:creationId xmlns:p14="http://schemas.microsoft.com/office/powerpoint/2010/main" val="2351300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Risultati</a:t>
            </a:r>
          </a:p>
        </p:txBody>
      </p:sp>
      <p:sp>
        <p:nvSpPr>
          <p:cNvPr id="4" name="Segnaposto piè di pagina 3"/>
          <p:cNvSpPr>
            <a:spLocks noGrp="1"/>
          </p:cNvSpPr>
          <p:nvPr>
            <p:ph type="ftr" sz="quarter" idx="10"/>
          </p:nvPr>
        </p:nvSpPr>
        <p:spPr/>
        <p:txBody>
          <a:bodyPr/>
          <a:lstStyle/>
          <a:p>
            <a:pPr>
              <a:defRPr/>
            </a:pPr>
            <a:r>
              <a:rPr lang="en-US" dirty="0"/>
              <a:t>COSMOPOLITICS | FEDERICO BROGI</a:t>
            </a:r>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19</a:t>
            </a:fld>
            <a:endParaRPr lang="en-US" dirty="0"/>
          </a:p>
        </p:txBody>
      </p:sp>
      <p:pic>
        <p:nvPicPr>
          <p:cNvPr id="6" name="Immagine 5">
            <a:extLst>
              <a:ext uri="{FF2B5EF4-FFF2-40B4-BE49-F238E27FC236}">
                <a16:creationId xmlns:a16="http://schemas.microsoft.com/office/drawing/2014/main" id="{7C7C24F1-3AAD-49F5-BA23-D5C79069379C}"/>
              </a:ext>
            </a:extLst>
          </p:cNvPr>
          <p:cNvPicPr>
            <a:picLocks noChangeAspect="1"/>
          </p:cNvPicPr>
          <p:nvPr/>
        </p:nvPicPr>
        <p:blipFill>
          <a:blip r:embed="rId2"/>
          <a:stretch>
            <a:fillRect/>
          </a:stretch>
        </p:blipFill>
        <p:spPr>
          <a:xfrm>
            <a:off x="5943180" y="1210619"/>
            <a:ext cx="5517485" cy="5143906"/>
          </a:xfrm>
          <a:prstGeom prst="rect">
            <a:avLst/>
          </a:prstGeom>
        </p:spPr>
      </p:pic>
      <p:pic>
        <p:nvPicPr>
          <p:cNvPr id="8" name="Immagine 7">
            <a:extLst>
              <a:ext uri="{FF2B5EF4-FFF2-40B4-BE49-F238E27FC236}">
                <a16:creationId xmlns:a16="http://schemas.microsoft.com/office/drawing/2014/main" id="{B692F036-B91B-4CF9-93C2-488C2C82BDA9}"/>
              </a:ext>
            </a:extLst>
          </p:cNvPr>
          <p:cNvPicPr>
            <a:picLocks noChangeAspect="1"/>
          </p:cNvPicPr>
          <p:nvPr/>
        </p:nvPicPr>
        <p:blipFill>
          <a:blip r:embed="rId3"/>
          <a:stretch>
            <a:fillRect/>
          </a:stretch>
        </p:blipFill>
        <p:spPr>
          <a:xfrm>
            <a:off x="898588" y="1309024"/>
            <a:ext cx="4707267" cy="4763306"/>
          </a:xfrm>
          <a:prstGeom prst="rect">
            <a:avLst/>
          </a:prstGeom>
        </p:spPr>
      </p:pic>
    </p:spTree>
    <p:extLst>
      <p:ext uri="{BB962C8B-B14F-4D97-AF65-F5344CB8AC3E}">
        <p14:creationId xmlns:p14="http://schemas.microsoft.com/office/powerpoint/2010/main" val="2220262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800E284E-8FAA-4AF9-884B-76434C177A56}"/>
              </a:ext>
            </a:extLst>
          </p:cNvPr>
          <p:cNvSpPr>
            <a:spLocks noGrp="1"/>
          </p:cNvSpPr>
          <p:nvPr>
            <p:ph type="body" idx="1"/>
          </p:nvPr>
        </p:nvSpPr>
        <p:spPr>
          <a:xfrm>
            <a:off x="474201" y="1297373"/>
            <a:ext cx="11264002" cy="4764062"/>
          </a:xfrm>
        </p:spPr>
        <p:txBody>
          <a:bodyPr/>
          <a:lstStyle/>
          <a:p>
            <a:pPr>
              <a:spcBef>
                <a:spcPts val="0"/>
              </a:spcBef>
              <a:defRPr/>
            </a:pPr>
            <a:r>
              <a:rPr lang="it-IT" dirty="0" err="1"/>
              <a:t>European</a:t>
            </a:r>
            <a:r>
              <a:rPr lang="it-IT" dirty="0"/>
              <a:t> Big Data </a:t>
            </a:r>
            <a:r>
              <a:rPr lang="it-IT" dirty="0" err="1"/>
              <a:t>Hackaton</a:t>
            </a:r>
            <a:r>
              <a:rPr lang="it-IT" dirty="0"/>
              <a:t>   </a:t>
            </a:r>
          </a:p>
          <a:p>
            <a:pPr>
              <a:spcBef>
                <a:spcPts val="0"/>
              </a:spcBef>
              <a:defRPr/>
            </a:pPr>
            <a:r>
              <a:rPr lang="en-US" dirty="0"/>
              <a:t>Cosmopolitics: architecture </a:t>
            </a:r>
          </a:p>
          <a:p>
            <a:pPr>
              <a:spcBef>
                <a:spcPts val="0"/>
              </a:spcBef>
              <a:defRPr/>
            </a:pPr>
            <a:r>
              <a:rPr lang="en-US" dirty="0"/>
              <a:t>Analyzing foreign trade via Big Data: integration of new information and perspectives </a:t>
            </a:r>
          </a:p>
          <a:p>
            <a:pPr>
              <a:spcBef>
                <a:spcPts val="0"/>
              </a:spcBef>
              <a:defRPr/>
            </a:pPr>
            <a:r>
              <a:rPr lang="en-US" dirty="0"/>
              <a:t>Evolution of exchanges at the time of Covid-19: </a:t>
            </a:r>
          </a:p>
          <a:p>
            <a:pPr marL="800100" lvl="1" indent="-342900">
              <a:spcBef>
                <a:spcPts val="0"/>
              </a:spcBef>
              <a:buFont typeface="Courier New" panose="02070309020205020404" pitchFamily="49" charset="0"/>
              <a:buChar char="o"/>
              <a:defRPr/>
            </a:pPr>
            <a:r>
              <a:rPr lang="en-US" sz="1800" b="0" dirty="0">
                <a:solidFill>
                  <a:schemeClr val="tx1">
                    <a:lumMod val="65000"/>
                    <a:lumOff val="35000"/>
                  </a:schemeClr>
                </a:solidFill>
              </a:rPr>
              <a:t>Methodology (Social Network Analysis)</a:t>
            </a:r>
          </a:p>
          <a:p>
            <a:pPr marL="800100" lvl="1" indent="-342900">
              <a:spcBef>
                <a:spcPts val="0"/>
              </a:spcBef>
              <a:spcAft>
                <a:spcPts val="1800"/>
              </a:spcAft>
              <a:buFont typeface="Courier New" panose="02070309020205020404" pitchFamily="49" charset="0"/>
              <a:buChar char="o"/>
              <a:defRPr/>
            </a:pPr>
            <a:r>
              <a:rPr lang="en-US" sz="1800" b="0" dirty="0">
                <a:solidFill>
                  <a:schemeClr val="tx1">
                    <a:lumMod val="65000"/>
                    <a:lumOff val="35000"/>
                  </a:schemeClr>
                </a:solidFill>
              </a:rPr>
              <a:t>Results</a:t>
            </a:r>
          </a:p>
          <a:p>
            <a:pPr>
              <a:spcBef>
                <a:spcPts val="0"/>
              </a:spcBef>
              <a:defRPr/>
            </a:pPr>
            <a:r>
              <a:rPr lang="en-US" dirty="0"/>
              <a:t>Measuring the impact of Covid-19 on Import and Export: </a:t>
            </a:r>
          </a:p>
          <a:p>
            <a:pPr marL="800100" lvl="1" indent="-342900">
              <a:spcBef>
                <a:spcPts val="0"/>
              </a:spcBef>
              <a:buFont typeface="Courier New" panose="02070309020205020404" pitchFamily="49" charset="0"/>
              <a:buChar char="o"/>
              <a:defRPr/>
            </a:pPr>
            <a:r>
              <a:rPr lang="en-US" sz="1800" b="0" dirty="0">
                <a:solidFill>
                  <a:schemeClr val="tx1">
                    <a:lumMod val="65000"/>
                    <a:lumOff val="35000"/>
                  </a:schemeClr>
                </a:solidFill>
              </a:rPr>
              <a:t>Methodology (Interrupted Time Series Model)</a:t>
            </a:r>
          </a:p>
          <a:p>
            <a:pPr marL="800100" lvl="1" indent="-342900">
              <a:spcBef>
                <a:spcPts val="0"/>
              </a:spcBef>
              <a:spcAft>
                <a:spcPts val="1800"/>
              </a:spcAft>
              <a:buFont typeface="Courier New" panose="02070309020205020404" pitchFamily="49" charset="0"/>
              <a:buChar char="o"/>
              <a:defRPr/>
            </a:pPr>
            <a:r>
              <a:rPr lang="en-US" sz="1800" b="0" dirty="0">
                <a:solidFill>
                  <a:schemeClr val="tx1">
                    <a:lumMod val="65000"/>
                    <a:lumOff val="35000"/>
                  </a:schemeClr>
                </a:solidFill>
              </a:rPr>
              <a:t>Results</a:t>
            </a:r>
          </a:p>
          <a:p>
            <a:pPr>
              <a:spcBef>
                <a:spcPts val="0"/>
              </a:spcBef>
              <a:defRPr/>
            </a:pPr>
            <a:r>
              <a:rPr lang="it-IT" dirty="0"/>
              <a:t>Demo </a:t>
            </a:r>
          </a:p>
          <a:p>
            <a:pPr marL="800100" lvl="1" indent="-342900">
              <a:spcBef>
                <a:spcPts val="0"/>
              </a:spcBef>
              <a:buFont typeface="Courier New" panose="02070309020205020404" pitchFamily="49" charset="0"/>
              <a:buChar char="o"/>
              <a:defRPr/>
            </a:pPr>
            <a:endParaRPr lang="it-IT" sz="1800" b="0" dirty="0">
              <a:solidFill>
                <a:schemeClr val="tx1">
                  <a:lumMod val="65000"/>
                  <a:lumOff val="35000"/>
                </a:schemeClr>
              </a:solidFill>
            </a:endParaRPr>
          </a:p>
        </p:txBody>
      </p:sp>
      <p:sp>
        <p:nvSpPr>
          <p:cNvPr id="3" name="Titolo 2">
            <a:extLst>
              <a:ext uri="{FF2B5EF4-FFF2-40B4-BE49-F238E27FC236}">
                <a16:creationId xmlns:a16="http://schemas.microsoft.com/office/drawing/2014/main" id="{C192045E-FB8C-4B8C-AEFC-06A390A8AE69}"/>
              </a:ext>
            </a:extLst>
          </p:cNvPr>
          <p:cNvSpPr>
            <a:spLocks noGrp="1"/>
          </p:cNvSpPr>
          <p:nvPr>
            <p:ph type="title"/>
          </p:nvPr>
        </p:nvSpPr>
        <p:spPr/>
        <p:txBody>
          <a:bodyPr/>
          <a:lstStyle/>
          <a:p>
            <a:r>
              <a:rPr lang="it-IT" dirty="0" err="1"/>
              <a:t>Summary</a:t>
            </a:r>
            <a:endParaRPr lang="it-IT" dirty="0"/>
          </a:p>
        </p:txBody>
      </p:sp>
      <p:sp>
        <p:nvSpPr>
          <p:cNvPr id="4" name="Segnaposto piè di pagina 3">
            <a:extLst>
              <a:ext uri="{FF2B5EF4-FFF2-40B4-BE49-F238E27FC236}">
                <a16:creationId xmlns:a16="http://schemas.microsoft.com/office/drawing/2014/main" id="{3223DD80-9C7E-474F-A668-27B6983A5687}"/>
              </a:ext>
            </a:extLst>
          </p:cNvPr>
          <p:cNvSpPr>
            <a:spLocks noGrp="1"/>
          </p:cNvSpPr>
          <p:nvPr>
            <p:ph type="ftr" sz="quarter" idx="10"/>
          </p:nvPr>
        </p:nvSpPr>
        <p:spPr/>
        <p:txBody>
          <a:bodyPr/>
          <a:lstStyle/>
          <a:p>
            <a:pPr>
              <a:defRPr/>
            </a:pPr>
            <a:r>
              <a:rPr lang="en-US" dirty="0"/>
              <a:t>COSMOPOLITICS | MAURO BRUNO</a:t>
            </a:r>
          </a:p>
        </p:txBody>
      </p:sp>
      <p:sp>
        <p:nvSpPr>
          <p:cNvPr id="5" name="Segnaposto numero diapositiva 4">
            <a:extLst>
              <a:ext uri="{FF2B5EF4-FFF2-40B4-BE49-F238E27FC236}">
                <a16:creationId xmlns:a16="http://schemas.microsoft.com/office/drawing/2014/main" id="{D4AD171A-D6C0-40CA-B56A-13604AFE402C}"/>
              </a:ext>
            </a:extLst>
          </p:cNvPr>
          <p:cNvSpPr>
            <a:spLocks noGrp="1"/>
          </p:cNvSpPr>
          <p:nvPr>
            <p:ph type="sldNum" sz="quarter" idx="11"/>
          </p:nvPr>
        </p:nvSpPr>
        <p:spPr/>
        <p:txBody>
          <a:bodyPr/>
          <a:lstStyle/>
          <a:p>
            <a:pPr>
              <a:defRPr/>
            </a:pPr>
            <a:fld id="{48B4153A-D4C5-4CEF-8992-0D8815C829E3}" type="slidenum">
              <a:rPr lang="en-US" smtClean="0"/>
              <a:pPr>
                <a:defRPr/>
              </a:pPr>
              <a:t>2</a:t>
            </a:fld>
            <a:endParaRPr lang="en-US" dirty="0"/>
          </a:p>
        </p:txBody>
      </p:sp>
    </p:spTree>
    <p:extLst>
      <p:ext uri="{BB962C8B-B14F-4D97-AF65-F5344CB8AC3E}">
        <p14:creationId xmlns:p14="http://schemas.microsoft.com/office/powerpoint/2010/main" val="4253619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Risultati</a:t>
            </a:r>
          </a:p>
        </p:txBody>
      </p:sp>
      <p:sp>
        <p:nvSpPr>
          <p:cNvPr id="4" name="Segnaposto piè di pagina 3"/>
          <p:cNvSpPr>
            <a:spLocks noGrp="1"/>
          </p:cNvSpPr>
          <p:nvPr>
            <p:ph type="ftr" sz="quarter" idx="10"/>
          </p:nvPr>
        </p:nvSpPr>
        <p:spPr/>
        <p:txBody>
          <a:bodyPr/>
          <a:lstStyle/>
          <a:p>
            <a:pPr>
              <a:defRPr/>
            </a:pPr>
            <a:r>
              <a:rPr lang="en-US" dirty="0"/>
              <a:t>COSMOPOLITICS | FEDERICO BROGI</a:t>
            </a:r>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20</a:t>
            </a:fld>
            <a:endParaRPr lang="en-US" dirty="0"/>
          </a:p>
        </p:txBody>
      </p:sp>
      <p:pic>
        <p:nvPicPr>
          <p:cNvPr id="14" name="Immagine 13">
            <a:extLst>
              <a:ext uri="{FF2B5EF4-FFF2-40B4-BE49-F238E27FC236}">
                <a16:creationId xmlns:a16="http://schemas.microsoft.com/office/drawing/2014/main" id="{C1B50B08-DC8F-41E4-B24B-3A9C18B97652}"/>
              </a:ext>
            </a:extLst>
          </p:cNvPr>
          <p:cNvPicPr>
            <a:picLocks noChangeAspect="1"/>
          </p:cNvPicPr>
          <p:nvPr/>
        </p:nvPicPr>
        <p:blipFill>
          <a:blip r:embed="rId2"/>
          <a:stretch>
            <a:fillRect/>
          </a:stretch>
        </p:blipFill>
        <p:spPr>
          <a:xfrm>
            <a:off x="6096000" y="1255294"/>
            <a:ext cx="5515570" cy="5182734"/>
          </a:xfrm>
          <a:prstGeom prst="rect">
            <a:avLst/>
          </a:prstGeom>
        </p:spPr>
      </p:pic>
      <p:pic>
        <p:nvPicPr>
          <p:cNvPr id="18" name="Immagine 17">
            <a:extLst>
              <a:ext uri="{FF2B5EF4-FFF2-40B4-BE49-F238E27FC236}">
                <a16:creationId xmlns:a16="http://schemas.microsoft.com/office/drawing/2014/main" id="{AC381241-B67F-4C5C-BAB6-ABA6736D4567}"/>
              </a:ext>
            </a:extLst>
          </p:cNvPr>
          <p:cNvPicPr>
            <a:picLocks noChangeAspect="1"/>
          </p:cNvPicPr>
          <p:nvPr/>
        </p:nvPicPr>
        <p:blipFill>
          <a:blip r:embed="rId3"/>
          <a:stretch>
            <a:fillRect/>
          </a:stretch>
        </p:blipFill>
        <p:spPr>
          <a:xfrm>
            <a:off x="825119" y="1346954"/>
            <a:ext cx="4931150" cy="4956139"/>
          </a:xfrm>
          <a:prstGeom prst="rect">
            <a:avLst/>
          </a:prstGeom>
        </p:spPr>
      </p:pic>
    </p:spTree>
    <p:extLst>
      <p:ext uri="{BB962C8B-B14F-4D97-AF65-F5344CB8AC3E}">
        <p14:creationId xmlns:p14="http://schemas.microsoft.com/office/powerpoint/2010/main" val="1171628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p:cNvSpPr>
                <a:spLocks noGrp="1"/>
              </p:cNvSpPr>
              <p:nvPr>
                <p:ph type="body" idx="1"/>
              </p:nvPr>
            </p:nvSpPr>
            <p:spPr>
              <a:xfrm>
                <a:off x="574294" y="1399662"/>
                <a:ext cx="11264002" cy="4719784"/>
              </a:xfrm>
            </p:spPr>
            <p:txBody>
              <a:bodyPr/>
              <a:lstStyle/>
              <a:p>
                <a:pPr marL="0" indent="0" algn="just">
                  <a:buNone/>
                </a:pPr>
                <a:r>
                  <a:rPr lang="en-US" b="1" dirty="0"/>
                  <a:t>Impact of the pandemic on Import / Export by country, partner and BEC in mln. EUR</a:t>
                </a:r>
              </a:p>
              <a:p>
                <a:pPr algn="just"/>
                <a:r>
                  <a:rPr lang="en-US" u="sng" dirty="0" err="1"/>
                  <a:t>BEC</a:t>
                </a:r>
                <a:r>
                  <a:rPr lang="en-US" dirty="0" err="1"/>
                  <a:t>: Food And Beverages, Industrial Supplies, Fuels And Lubricants, Capital Goods, Transport Equipment, Consumer Goods</a:t>
                </a:r>
              </a:p>
              <a:p>
                <a:pPr algn="just"/>
                <a:r>
                  <a:rPr lang="en-US" u="sng" dirty="0"/>
                  <a:t>Data</a:t>
                </a:r>
                <a:r>
                  <a:rPr lang="en-US" dirty="0"/>
                  <a:t>: yearly variation series of COMEXT (monthly) + Policy Indicator (monthly average)</a:t>
                </a:r>
              </a:p>
              <a:p>
                <a:pPr algn="just"/>
                <a:r>
                  <a:rPr lang="en-US" dirty="0"/>
                  <a:t>Interrupted time series model:  counterfactual                    "what would have happened without COVID-19?"</a:t>
                </a:r>
                <a:endParaRPr lang="it-IT" i="1" dirty="0">
                  <a:latin typeface="Cambria Math" panose="02040503050406030204" pitchFamily="18" charset="0"/>
                </a:endParaRP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𝑌</m:t>
                        </m:r>
                      </m:e>
                      <m:sub>
                        <m:r>
                          <a:rPr lang="it-IT" b="0" i="1" smtClean="0">
                            <a:latin typeface="Cambria Math" panose="02040503050406030204" pitchFamily="18" charset="0"/>
                          </a:rPr>
                          <m:t>𝑡</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rPr>
                          <m:t>0</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ea typeface="Cambria Math" panose="02040503050406030204" pitchFamily="18" charset="0"/>
                          </a:rPr>
                          <m:t>1</m:t>
                        </m:r>
                      </m:sub>
                    </m:sSub>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𝑇</m:t>
                    </m:r>
                    <m:r>
                      <a:rPr lang="it-IT" b="0" i="1" smtClean="0">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ea typeface="Cambria Math" panose="02040503050406030204" pitchFamily="18" charset="0"/>
                          </a:rPr>
                          <m:t>2</m:t>
                        </m:r>
                      </m:sub>
                    </m:sSub>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𝐷</m:t>
                    </m:r>
                    <m:r>
                      <a:rPr lang="it-IT" b="0" i="1" smtClean="0">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ea typeface="Cambria Math" panose="02040503050406030204" pitchFamily="18" charset="0"/>
                          </a:rPr>
                          <m:t>3</m:t>
                        </m:r>
                      </m:sub>
                    </m:sSub>
                    <m:r>
                      <a:rPr lang="it-IT" i="1">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𝑃𝑜𝑙𝑖𝑐𝑦</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𝐼𝑛𝑑𝑖𝑐𝑎𝑡𝑜𝑟</m:t>
                    </m:r>
                  </m:oMath>
                </a14:m>
                <a:r>
                  <a:rPr lang="en-US" dirty="0"/>
                  <a:t>   </a:t>
                </a:r>
              </a:p>
              <a:p>
                <a:pPr marL="0" indent="0" algn="just">
                  <a:spcAft>
                    <a:spcPts val="1200"/>
                  </a:spcAft>
                  <a:buNone/>
                </a:pPr>
                <a:r>
                  <a:rPr lang="en-US" u="sng" dirty="0"/>
                  <a:t>Results</a:t>
                </a:r>
                <a:endParaRPr lang="en-US" dirty="0"/>
              </a:p>
              <a:p>
                <a:pPr lvl="1" algn="just">
                  <a:spcAft>
                    <a:spcPts val="1200"/>
                  </a:spcAft>
                  <a:buFont typeface="Wingdings" panose="05000000000000000000" pitchFamily="2" charset="2"/>
                  <a:buChar char="ü"/>
                </a:pPr>
                <a:r>
                  <a:rPr lang="en-US" sz="1800" b="0" dirty="0">
                    <a:solidFill>
                      <a:schemeClr val="tx1">
                        <a:lumMod val="65000"/>
                        <a:lumOff val="35000"/>
                      </a:schemeClr>
                    </a:solidFill>
                  </a:rPr>
                  <a:t>Estimated monthly and cumulative effect (up to the latest available COMEXT month)</a:t>
                </a:r>
              </a:p>
              <a:p>
                <a:pPr lvl="1" algn="just">
                  <a:spcAft>
                    <a:spcPts val="1200"/>
                  </a:spcAft>
                  <a:buFont typeface="Wingdings" panose="05000000000000000000" pitchFamily="2" charset="2"/>
                  <a:buChar char="ü"/>
                </a:pPr>
                <a:r>
                  <a:rPr lang="en-US" sz="1800" b="0" dirty="0">
                    <a:solidFill>
                      <a:schemeClr val="tx1">
                        <a:lumMod val="65000"/>
                        <a:lumOff val="35000"/>
                      </a:schemeClr>
                    </a:solidFill>
                  </a:rPr>
                  <a:t>Nowcasting of the series using the available monthly Policy Indicator (following the latest COMEXT data)</a:t>
                </a:r>
              </a:p>
              <a:p>
                <a:pPr lvl="1" algn="just">
                  <a:spcAft>
                    <a:spcPts val="1200"/>
                  </a:spcAft>
                  <a:buFont typeface="Wingdings" panose="05000000000000000000" pitchFamily="2" charset="2"/>
                  <a:buChar char="ü"/>
                </a:pPr>
                <a:r>
                  <a:rPr lang="en-US" sz="1800" b="0" dirty="0">
                    <a:solidFill>
                      <a:schemeClr val="tx1">
                        <a:lumMod val="65000"/>
                        <a:lumOff val="35000"/>
                      </a:schemeClr>
                    </a:solidFill>
                  </a:rPr>
                  <a:t>Forecasting up to an additional 6 months using the monthly </a:t>
                </a:r>
                <a:r>
                  <a:rPr lang="en-US" sz="1800" b="0">
                    <a:solidFill>
                      <a:schemeClr val="tx1">
                        <a:lumMod val="65000"/>
                        <a:lumOff val="35000"/>
                      </a:schemeClr>
                    </a:solidFill>
                  </a:rPr>
                  <a:t>restriction levels </a:t>
                </a:r>
                <a:r>
                  <a:rPr lang="en-US" sz="1800" b="0" dirty="0">
                    <a:solidFill>
                      <a:schemeClr val="tx1">
                        <a:lumMod val="65000"/>
                        <a:lumOff val="35000"/>
                      </a:schemeClr>
                    </a:solidFill>
                  </a:rPr>
                  <a:t>set by the user</a:t>
                </a:r>
                <a:endParaRPr lang="it-IT" sz="1800" b="0" dirty="0">
                  <a:solidFill>
                    <a:schemeClr val="tx1">
                      <a:lumMod val="65000"/>
                      <a:lumOff val="35000"/>
                    </a:schemeClr>
                  </a:solidFill>
                </a:endParaRPr>
              </a:p>
            </p:txBody>
          </p:sp>
        </mc:Choice>
        <mc:Fallback xmlns="">
          <p:sp>
            <p:nvSpPr>
              <p:cNvPr id="2" name="Segnaposto testo 1"/>
              <p:cNvSpPr>
                <a:spLocks noGrp="1" noRot="1" noChangeAspect="1" noMove="1" noResize="1" noEditPoints="1" noAdjustHandles="1" noChangeArrowheads="1" noChangeShapeType="1" noTextEdit="1"/>
              </p:cNvSpPr>
              <p:nvPr>
                <p:ph type="body" idx="1"/>
              </p:nvPr>
            </p:nvSpPr>
            <p:spPr>
              <a:xfrm>
                <a:off x="574294" y="1399662"/>
                <a:ext cx="11264002" cy="4719784"/>
              </a:xfrm>
              <a:blipFill>
                <a:blip r:embed="rId2"/>
                <a:stretch>
                  <a:fillRect l="-1407" t="-1550" r="-1299"/>
                </a:stretch>
              </a:blipFill>
            </p:spPr>
            <p:txBody>
              <a:bodyPr/>
              <a:lstStyle/>
              <a:p>
                <a:r>
                  <a:rPr lang="it-IT">
                    <a:noFill/>
                  </a:rPr>
                  <a:t> </a:t>
                </a:r>
              </a:p>
            </p:txBody>
          </p:sp>
        </mc:Fallback>
      </mc:AlternateContent>
      <p:sp>
        <p:nvSpPr>
          <p:cNvPr id="3" name="Titolo 2"/>
          <p:cNvSpPr>
            <a:spLocks noGrp="1"/>
          </p:cNvSpPr>
          <p:nvPr>
            <p:ph type="title"/>
          </p:nvPr>
        </p:nvSpPr>
        <p:spPr/>
        <p:txBody>
          <a:bodyPr/>
          <a:lstStyle/>
          <a:p>
            <a:r>
              <a:rPr lang="en-US" dirty="0"/>
              <a:t>Broad Economic Categories (BEC) analysis</a:t>
            </a:r>
            <a:endParaRPr lang="it-IT" dirty="0"/>
          </a:p>
        </p:txBody>
      </p:sp>
      <p:sp>
        <p:nvSpPr>
          <p:cNvPr id="4" name="Segnaposto piè di pagina 3"/>
          <p:cNvSpPr>
            <a:spLocks noGrp="1"/>
          </p:cNvSpPr>
          <p:nvPr>
            <p:ph type="ftr" sz="quarter" idx="10"/>
          </p:nvPr>
        </p:nvSpPr>
        <p:spPr/>
        <p:txBody>
          <a:bodyPr/>
          <a:lstStyle/>
          <a:p>
            <a:pPr>
              <a:defRPr/>
            </a:pPr>
            <a:r>
              <a:rPr lang="en-US" dirty="0"/>
              <a:t>COSMOPOLITICS | FEDERICO BROGI</a:t>
            </a:r>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21</a:t>
            </a:fld>
            <a:endParaRPr lang="en-US" dirty="0"/>
          </a:p>
        </p:txBody>
      </p:sp>
      <p:cxnSp>
        <p:nvCxnSpPr>
          <p:cNvPr id="7" name="Connettore 2 6">
            <a:extLst>
              <a:ext uri="{FF2B5EF4-FFF2-40B4-BE49-F238E27FC236}">
                <a16:creationId xmlns:a16="http://schemas.microsoft.com/office/drawing/2014/main" id="{25531A78-6563-4EFA-87CF-A745404925AD}"/>
              </a:ext>
            </a:extLst>
          </p:cNvPr>
          <p:cNvCxnSpPr/>
          <p:nvPr/>
        </p:nvCxnSpPr>
        <p:spPr>
          <a:xfrm>
            <a:off x="5849815" y="3302392"/>
            <a:ext cx="49237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38053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en-US" dirty="0"/>
              <a:t>Estimated monthly and cumulative effect</a:t>
            </a:r>
            <a:endParaRPr lang="it-IT" dirty="0"/>
          </a:p>
        </p:txBody>
      </p:sp>
      <p:sp>
        <p:nvSpPr>
          <p:cNvPr id="4" name="Segnaposto piè di pagina 3"/>
          <p:cNvSpPr>
            <a:spLocks noGrp="1"/>
          </p:cNvSpPr>
          <p:nvPr>
            <p:ph type="ftr" sz="quarter" idx="10"/>
          </p:nvPr>
        </p:nvSpPr>
        <p:spPr/>
        <p:txBody>
          <a:bodyPr/>
          <a:lstStyle/>
          <a:p>
            <a:pPr>
              <a:defRPr/>
            </a:pPr>
            <a:r>
              <a:rPr lang="en-US" dirty="0"/>
              <a:t>COSMOPOLITICS | FEDERICO BROGI</a:t>
            </a:r>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22</a:t>
            </a:fld>
            <a:endParaRPr lang="en-US" dirty="0"/>
          </a:p>
        </p:txBody>
      </p:sp>
      <p:pic>
        <p:nvPicPr>
          <p:cNvPr id="8" name="Immagine 7">
            <a:extLst>
              <a:ext uri="{FF2B5EF4-FFF2-40B4-BE49-F238E27FC236}">
                <a16:creationId xmlns:a16="http://schemas.microsoft.com/office/drawing/2014/main" id="{E835018F-DAF1-4DC3-85DC-F66CE65C767B}"/>
              </a:ext>
            </a:extLst>
          </p:cNvPr>
          <p:cNvPicPr>
            <a:picLocks noChangeAspect="1"/>
          </p:cNvPicPr>
          <p:nvPr/>
        </p:nvPicPr>
        <p:blipFill rotWithShape="1">
          <a:blip r:embed="rId2"/>
          <a:srcRect t="13329" r="2125" b="5459"/>
          <a:stretch/>
        </p:blipFill>
        <p:spPr>
          <a:xfrm>
            <a:off x="1933826" y="2036190"/>
            <a:ext cx="8426232" cy="3930977"/>
          </a:xfrm>
          <a:prstGeom prst="rect">
            <a:avLst/>
          </a:prstGeom>
        </p:spPr>
      </p:pic>
    </p:spTree>
    <p:extLst>
      <p:ext uri="{BB962C8B-B14F-4D97-AF65-F5344CB8AC3E}">
        <p14:creationId xmlns:p14="http://schemas.microsoft.com/office/powerpoint/2010/main" val="3511255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468895" y="475339"/>
            <a:ext cx="11269308" cy="384721"/>
          </a:xfrm>
        </p:spPr>
        <p:txBody>
          <a:bodyPr/>
          <a:lstStyle/>
          <a:p>
            <a:r>
              <a:rPr lang="it-IT" dirty="0" err="1"/>
              <a:t>Nowcasting</a:t>
            </a:r>
            <a:endParaRPr lang="it-IT" dirty="0"/>
          </a:p>
        </p:txBody>
      </p:sp>
      <p:sp>
        <p:nvSpPr>
          <p:cNvPr id="4" name="Segnaposto piè di pagina 3"/>
          <p:cNvSpPr>
            <a:spLocks noGrp="1"/>
          </p:cNvSpPr>
          <p:nvPr>
            <p:ph type="ftr" sz="quarter" idx="10"/>
          </p:nvPr>
        </p:nvSpPr>
        <p:spPr/>
        <p:txBody>
          <a:bodyPr/>
          <a:lstStyle/>
          <a:p>
            <a:pPr>
              <a:defRPr/>
            </a:pPr>
            <a:r>
              <a:rPr lang="en-US" dirty="0"/>
              <a:t>COSMOPOLITICS | FEDERICO BROGI</a:t>
            </a:r>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23</a:t>
            </a:fld>
            <a:endParaRPr lang="en-US" dirty="0"/>
          </a:p>
        </p:txBody>
      </p:sp>
      <p:pic>
        <p:nvPicPr>
          <p:cNvPr id="6" name="Immagine 5">
            <a:extLst>
              <a:ext uri="{FF2B5EF4-FFF2-40B4-BE49-F238E27FC236}">
                <a16:creationId xmlns:a16="http://schemas.microsoft.com/office/drawing/2014/main" id="{1C48A5EB-E218-48DA-A7D9-0FCD02A2ED14}"/>
              </a:ext>
            </a:extLst>
          </p:cNvPr>
          <p:cNvPicPr/>
          <p:nvPr/>
        </p:nvPicPr>
        <p:blipFill rotWithShape="1">
          <a:blip r:embed="rId2"/>
          <a:srcRect t="12957" r="2237" b="5729"/>
          <a:stretch/>
        </p:blipFill>
        <p:spPr>
          <a:xfrm>
            <a:off x="1941342" y="1923068"/>
            <a:ext cx="8409289" cy="4034672"/>
          </a:xfrm>
          <a:prstGeom prst="rect">
            <a:avLst/>
          </a:prstGeom>
        </p:spPr>
      </p:pic>
    </p:spTree>
    <p:extLst>
      <p:ext uri="{BB962C8B-B14F-4D97-AF65-F5344CB8AC3E}">
        <p14:creationId xmlns:p14="http://schemas.microsoft.com/office/powerpoint/2010/main" val="1946480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468895" y="475339"/>
            <a:ext cx="11269308" cy="384721"/>
          </a:xfrm>
        </p:spPr>
        <p:txBody>
          <a:bodyPr/>
          <a:lstStyle/>
          <a:p>
            <a:r>
              <a:rPr lang="it-IT" dirty="0"/>
              <a:t>Demo</a:t>
            </a:r>
          </a:p>
        </p:txBody>
      </p:sp>
      <p:sp>
        <p:nvSpPr>
          <p:cNvPr id="4" name="Segnaposto piè di pagina 3"/>
          <p:cNvSpPr>
            <a:spLocks noGrp="1"/>
          </p:cNvSpPr>
          <p:nvPr>
            <p:ph type="ftr" sz="quarter" idx="10"/>
          </p:nvPr>
        </p:nvSpPr>
        <p:spPr/>
        <p:txBody>
          <a:bodyPr/>
          <a:lstStyle/>
          <a:p>
            <a:pPr>
              <a:defRPr/>
            </a:pPr>
            <a:r>
              <a:rPr lang="en-US" dirty="0"/>
              <a:t>COSMOPOLITICS | FEDERICO BROGI</a:t>
            </a:r>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24</a:t>
            </a:fld>
            <a:endParaRPr lang="en-US" dirty="0"/>
          </a:p>
        </p:txBody>
      </p:sp>
      <p:pic>
        <p:nvPicPr>
          <p:cNvPr id="6" name="Immagine 5">
            <a:extLst>
              <a:ext uri="{FF2B5EF4-FFF2-40B4-BE49-F238E27FC236}">
                <a16:creationId xmlns:a16="http://schemas.microsoft.com/office/drawing/2014/main" id="{97562734-AD9D-4CB4-9AB5-832006898305}"/>
              </a:ext>
            </a:extLst>
          </p:cNvPr>
          <p:cNvPicPr>
            <a:picLocks noChangeAspect="1"/>
          </p:cNvPicPr>
          <p:nvPr/>
        </p:nvPicPr>
        <p:blipFill rotWithShape="1">
          <a:blip r:embed="rId3"/>
          <a:srcRect t="12542" r="2337" b="29565"/>
          <a:stretch/>
        </p:blipFill>
        <p:spPr>
          <a:xfrm>
            <a:off x="150010" y="1354369"/>
            <a:ext cx="11907078" cy="3970357"/>
          </a:xfrm>
          <a:prstGeom prst="rect">
            <a:avLst/>
          </a:prstGeom>
        </p:spPr>
      </p:pic>
      <p:sp>
        <p:nvSpPr>
          <p:cNvPr id="8" name="CasellaDiTesto 7">
            <a:extLst>
              <a:ext uri="{FF2B5EF4-FFF2-40B4-BE49-F238E27FC236}">
                <a16:creationId xmlns:a16="http://schemas.microsoft.com/office/drawing/2014/main" id="{81A6FFE2-C7BE-4BD3-8CAE-B2DD676E7399}"/>
              </a:ext>
            </a:extLst>
          </p:cNvPr>
          <p:cNvSpPr txBox="1"/>
          <p:nvPr/>
        </p:nvSpPr>
        <p:spPr>
          <a:xfrm>
            <a:off x="468895" y="5634369"/>
            <a:ext cx="6097656" cy="369332"/>
          </a:xfrm>
          <a:prstGeom prst="rect">
            <a:avLst/>
          </a:prstGeom>
          <a:noFill/>
        </p:spPr>
        <p:txBody>
          <a:bodyPr wrap="square">
            <a:spAutoFit/>
          </a:bodyPr>
          <a:lstStyle/>
          <a:p>
            <a:r>
              <a:rPr lang="it-IT" dirty="0"/>
              <a:t>http://is2.westeurope.cloudapp.azure.com:8070/catalogue</a:t>
            </a:r>
          </a:p>
        </p:txBody>
      </p:sp>
    </p:spTree>
    <p:extLst>
      <p:ext uri="{BB962C8B-B14F-4D97-AF65-F5344CB8AC3E}">
        <p14:creationId xmlns:p14="http://schemas.microsoft.com/office/powerpoint/2010/main" val="1498722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07821B-5649-449D-A1C2-3F67CA468A7F}"/>
              </a:ext>
            </a:extLst>
          </p:cNvPr>
          <p:cNvSpPr>
            <a:spLocks noGrp="1"/>
          </p:cNvSpPr>
          <p:nvPr>
            <p:ph type="ctrTitle"/>
          </p:nvPr>
        </p:nvSpPr>
        <p:spPr/>
        <p:txBody>
          <a:bodyPr/>
          <a:lstStyle/>
          <a:p>
            <a:r>
              <a:rPr lang="it-IT" dirty="0"/>
              <a:t>Thank </a:t>
            </a:r>
            <a:r>
              <a:rPr lang="it-IT" dirty="0" err="1"/>
              <a:t>you</a:t>
            </a:r>
            <a:r>
              <a:rPr lang="it-IT" dirty="0"/>
              <a:t>…</a:t>
            </a:r>
          </a:p>
        </p:txBody>
      </p:sp>
    </p:spTree>
    <p:extLst>
      <p:ext uri="{BB962C8B-B14F-4D97-AF65-F5344CB8AC3E}">
        <p14:creationId xmlns:p14="http://schemas.microsoft.com/office/powerpoint/2010/main" val="197541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800E284E-8FAA-4AF9-884B-76434C177A56}"/>
              </a:ext>
            </a:extLst>
          </p:cNvPr>
          <p:cNvSpPr>
            <a:spLocks noGrp="1"/>
          </p:cNvSpPr>
          <p:nvPr>
            <p:ph type="body" idx="1"/>
          </p:nvPr>
        </p:nvSpPr>
        <p:spPr>
          <a:xfrm>
            <a:off x="574294" y="1448972"/>
            <a:ext cx="11264002" cy="4905553"/>
          </a:xfrm>
        </p:spPr>
        <p:txBody>
          <a:bodyPr/>
          <a:lstStyle/>
          <a:p>
            <a:pPr>
              <a:spcBef>
                <a:spcPts val="0"/>
              </a:spcBef>
              <a:spcAft>
                <a:spcPts val="1200"/>
              </a:spcAft>
              <a:defRPr/>
            </a:pPr>
            <a:r>
              <a:rPr lang="en-US" b="1" dirty="0"/>
              <a:t>The European Big Data Hackathon is a biennial event organized by the European Commission (Eurostat) starting from 2017:</a:t>
            </a:r>
          </a:p>
          <a:p>
            <a:pPr lvl="1">
              <a:spcBef>
                <a:spcPts val="0"/>
              </a:spcBef>
              <a:spcAft>
                <a:spcPts val="1200"/>
              </a:spcAft>
              <a:buFont typeface="Wingdings" panose="05000000000000000000" pitchFamily="2" charset="2"/>
              <a:buChar char="ü"/>
              <a:defRPr/>
            </a:pPr>
            <a:r>
              <a:rPr lang="en-US" sz="1800" b="0" dirty="0">
                <a:solidFill>
                  <a:schemeClr val="tx1">
                    <a:lumMod val="65000"/>
                    <a:lumOff val="35000"/>
                  </a:schemeClr>
                </a:solidFill>
              </a:rPr>
              <a:t>  It is an event that is part of the NTTS conference</a:t>
            </a:r>
          </a:p>
          <a:p>
            <a:pPr lvl="1">
              <a:spcBef>
                <a:spcPts val="0"/>
              </a:spcBef>
              <a:spcAft>
                <a:spcPts val="1200"/>
              </a:spcAft>
              <a:buFont typeface="Wingdings" panose="05000000000000000000" pitchFamily="2" charset="2"/>
              <a:buChar char="ü"/>
              <a:defRPr/>
            </a:pPr>
            <a:r>
              <a:rPr lang="en-US" sz="1800" b="0" dirty="0">
                <a:solidFill>
                  <a:schemeClr val="tx1">
                    <a:lumMod val="65000"/>
                    <a:lumOff val="35000"/>
                  </a:schemeClr>
                </a:solidFill>
              </a:rPr>
              <a:t>  It brings together teams from all over Europe in a competition</a:t>
            </a:r>
          </a:p>
          <a:p>
            <a:pPr lvl="1">
              <a:spcBef>
                <a:spcPts val="0"/>
              </a:spcBef>
              <a:spcAft>
                <a:spcPts val="1200"/>
              </a:spcAft>
              <a:buFont typeface="Wingdings" panose="05000000000000000000" pitchFamily="2" charset="2"/>
              <a:buChar char="ü"/>
              <a:defRPr/>
            </a:pPr>
            <a:r>
              <a:rPr lang="en-US" sz="1800" b="0" dirty="0">
                <a:solidFill>
                  <a:schemeClr val="tx1">
                    <a:lumMod val="65000"/>
                    <a:lumOff val="35000"/>
                  </a:schemeClr>
                </a:solidFill>
              </a:rPr>
              <a:t>  The purpose is to create a product that combines official statistics and big data</a:t>
            </a:r>
          </a:p>
          <a:p>
            <a:pPr lvl="1">
              <a:spcBef>
                <a:spcPts val="0"/>
              </a:spcBef>
              <a:spcAft>
                <a:spcPts val="1200"/>
              </a:spcAft>
              <a:buFont typeface="Wingdings" panose="05000000000000000000" pitchFamily="2" charset="2"/>
              <a:buChar char="ü"/>
              <a:defRPr/>
            </a:pPr>
            <a:r>
              <a:rPr lang="en-US" sz="1800" b="0" dirty="0">
                <a:solidFill>
                  <a:schemeClr val="tx1">
                    <a:lumMod val="65000"/>
                    <a:lumOff val="35000"/>
                  </a:schemeClr>
                </a:solidFill>
              </a:rPr>
              <a:t>  To bring support to policy makers on a pressing issue that Europe faces.</a:t>
            </a:r>
          </a:p>
          <a:p>
            <a:pPr>
              <a:spcBef>
                <a:spcPts val="0"/>
              </a:spcBef>
              <a:spcAft>
                <a:spcPts val="1200"/>
              </a:spcAft>
              <a:defRPr/>
            </a:pPr>
            <a:r>
              <a:rPr lang="en-US" b="1" dirty="0"/>
              <a:t>Aims of the competition</a:t>
            </a:r>
          </a:p>
          <a:p>
            <a:pPr lvl="1">
              <a:spcBef>
                <a:spcPts val="0"/>
              </a:spcBef>
              <a:spcAft>
                <a:spcPts val="1200"/>
              </a:spcAft>
              <a:buFont typeface="Wingdings" panose="05000000000000000000" pitchFamily="2" charset="2"/>
              <a:buChar char="ü"/>
              <a:defRPr/>
            </a:pPr>
            <a:r>
              <a:rPr lang="en-US" sz="1800" b="0" dirty="0">
                <a:solidFill>
                  <a:schemeClr val="tx1">
                    <a:lumMod val="65000"/>
                    <a:lumOff val="35000"/>
                  </a:schemeClr>
                </a:solidFill>
              </a:rPr>
              <a:t>  Development of algorithms and use of large amounts of relevant data available</a:t>
            </a:r>
          </a:p>
          <a:p>
            <a:pPr lvl="1">
              <a:spcBef>
                <a:spcPts val="0"/>
              </a:spcBef>
              <a:spcAft>
                <a:spcPts val="1200"/>
              </a:spcAft>
              <a:buFont typeface="Wingdings" panose="05000000000000000000" pitchFamily="2" charset="2"/>
              <a:buChar char="ü"/>
              <a:defRPr/>
            </a:pPr>
            <a:r>
              <a:rPr lang="en-US" sz="1800" b="0" dirty="0">
                <a:solidFill>
                  <a:schemeClr val="tx1">
                    <a:lumMod val="65000"/>
                    <a:lumOff val="35000"/>
                  </a:schemeClr>
                </a:solidFill>
              </a:rPr>
              <a:t>  Interaction between developers and data scientists across Europe</a:t>
            </a:r>
          </a:p>
          <a:p>
            <a:pPr lvl="1">
              <a:spcBef>
                <a:spcPts val="0"/>
              </a:spcBef>
              <a:spcAft>
                <a:spcPts val="1200"/>
              </a:spcAft>
              <a:buFont typeface="Wingdings" panose="05000000000000000000" pitchFamily="2" charset="2"/>
              <a:buChar char="ü"/>
              <a:defRPr/>
            </a:pPr>
            <a:r>
              <a:rPr lang="en-US" sz="1800" b="0" dirty="0">
                <a:solidFill>
                  <a:schemeClr val="tx1">
                    <a:lumMod val="65000"/>
                    <a:lumOff val="35000"/>
                  </a:schemeClr>
                </a:solidFill>
              </a:rPr>
              <a:t>  Promotion of big data for statistical initiatives in Europe</a:t>
            </a:r>
          </a:p>
          <a:p>
            <a:pPr lvl="1">
              <a:spcBef>
                <a:spcPts val="0"/>
              </a:spcBef>
              <a:spcAft>
                <a:spcPts val="1200"/>
              </a:spcAft>
              <a:buFont typeface="Wingdings" panose="05000000000000000000" pitchFamily="2" charset="2"/>
              <a:buChar char="ü"/>
              <a:defRPr/>
            </a:pPr>
            <a:r>
              <a:rPr lang="en-US" sz="1800" b="0" dirty="0">
                <a:solidFill>
                  <a:schemeClr val="tx1">
                    <a:lumMod val="65000"/>
                    <a:lumOff val="35000"/>
                  </a:schemeClr>
                </a:solidFill>
              </a:rPr>
              <a:t>  Production of innovative products and tools, especially for data visualization, to stimulate the use of open data and files for public use.</a:t>
            </a:r>
            <a:endParaRPr lang="it-IT" sz="1800" b="0" dirty="0">
              <a:solidFill>
                <a:schemeClr val="tx1">
                  <a:lumMod val="65000"/>
                  <a:lumOff val="35000"/>
                </a:schemeClr>
              </a:solidFill>
            </a:endParaRPr>
          </a:p>
          <a:p>
            <a:pPr lvl="1">
              <a:spcBef>
                <a:spcPts val="0"/>
              </a:spcBef>
              <a:buFont typeface="Wingdings" panose="05000000000000000000" pitchFamily="2" charset="2"/>
              <a:buChar char="ü"/>
              <a:defRPr/>
            </a:pPr>
            <a:endParaRPr lang="it-IT" sz="1800" b="0" dirty="0">
              <a:solidFill>
                <a:schemeClr val="tx1">
                  <a:lumMod val="65000"/>
                  <a:lumOff val="35000"/>
                </a:schemeClr>
              </a:solidFill>
            </a:endParaRPr>
          </a:p>
          <a:p>
            <a:pPr lvl="1">
              <a:spcBef>
                <a:spcPts val="0"/>
              </a:spcBef>
              <a:defRPr/>
            </a:pPr>
            <a:endParaRPr lang="it-IT" sz="1800" b="0" dirty="0">
              <a:solidFill>
                <a:schemeClr val="tx1">
                  <a:lumMod val="65000"/>
                  <a:lumOff val="35000"/>
                </a:schemeClr>
              </a:solidFill>
            </a:endParaRPr>
          </a:p>
        </p:txBody>
      </p:sp>
      <p:sp>
        <p:nvSpPr>
          <p:cNvPr id="3" name="Titolo 2">
            <a:extLst>
              <a:ext uri="{FF2B5EF4-FFF2-40B4-BE49-F238E27FC236}">
                <a16:creationId xmlns:a16="http://schemas.microsoft.com/office/drawing/2014/main" id="{C192045E-FB8C-4B8C-AEFC-06A390A8AE69}"/>
              </a:ext>
            </a:extLst>
          </p:cNvPr>
          <p:cNvSpPr>
            <a:spLocks noGrp="1"/>
          </p:cNvSpPr>
          <p:nvPr>
            <p:ph type="title"/>
          </p:nvPr>
        </p:nvSpPr>
        <p:spPr/>
        <p:txBody>
          <a:bodyPr/>
          <a:lstStyle/>
          <a:p>
            <a:r>
              <a:rPr lang="it-IT" dirty="0" err="1"/>
              <a:t>European</a:t>
            </a:r>
            <a:r>
              <a:rPr lang="it-IT" dirty="0"/>
              <a:t> Big Data </a:t>
            </a:r>
            <a:r>
              <a:rPr lang="it-IT" dirty="0" err="1"/>
              <a:t>Hackaton</a:t>
            </a:r>
            <a:r>
              <a:rPr lang="it-IT" dirty="0"/>
              <a:t> </a:t>
            </a:r>
          </a:p>
        </p:txBody>
      </p:sp>
      <p:sp>
        <p:nvSpPr>
          <p:cNvPr id="4" name="Segnaposto piè di pagina 3">
            <a:extLst>
              <a:ext uri="{FF2B5EF4-FFF2-40B4-BE49-F238E27FC236}">
                <a16:creationId xmlns:a16="http://schemas.microsoft.com/office/drawing/2014/main" id="{3223DD80-9C7E-474F-A668-27B6983A5687}"/>
              </a:ext>
            </a:extLst>
          </p:cNvPr>
          <p:cNvSpPr>
            <a:spLocks noGrp="1"/>
          </p:cNvSpPr>
          <p:nvPr>
            <p:ph type="ftr" sz="quarter" idx="10"/>
          </p:nvPr>
        </p:nvSpPr>
        <p:spPr/>
        <p:txBody>
          <a:bodyPr/>
          <a:lstStyle/>
          <a:p>
            <a:pPr>
              <a:defRPr/>
            </a:pPr>
            <a:r>
              <a:rPr lang="en-US" dirty="0"/>
              <a:t>COSMOPOLITICS | MAURO BRUNO</a:t>
            </a:r>
          </a:p>
        </p:txBody>
      </p:sp>
      <p:sp>
        <p:nvSpPr>
          <p:cNvPr id="5" name="Segnaposto numero diapositiva 4">
            <a:extLst>
              <a:ext uri="{FF2B5EF4-FFF2-40B4-BE49-F238E27FC236}">
                <a16:creationId xmlns:a16="http://schemas.microsoft.com/office/drawing/2014/main" id="{D4AD171A-D6C0-40CA-B56A-13604AFE402C}"/>
              </a:ext>
            </a:extLst>
          </p:cNvPr>
          <p:cNvSpPr>
            <a:spLocks noGrp="1"/>
          </p:cNvSpPr>
          <p:nvPr>
            <p:ph type="sldNum" sz="quarter" idx="11"/>
          </p:nvPr>
        </p:nvSpPr>
        <p:spPr/>
        <p:txBody>
          <a:bodyPr/>
          <a:lstStyle/>
          <a:p>
            <a:pPr>
              <a:defRPr/>
            </a:pPr>
            <a:fld id="{48B4153A-D4C5-4CEF-8992-0D8815C829E3}" type="slidenum">
              <a:rPr lang="en-US" smtClean="0"/>
              <a:pPr>
                <a:defRPr/>
              </a:pPr>
              <a:t>3</a:t>
            </a:fld>
            <a:endParaRPr lang="en-US" dirty="0"/>
          </a:p>
        </p:txBody>
      </p:sp>
    </p:spTree>
    <p:extLst>
      <p:ext uri="{BB962C8B-B14F-4D97-AF65-F5344CB8AC3E}">
        <p14:creationId xmlns:p14="http://schemas.microsoft.com/office/powerpoint/2010/main" val="124815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800E284E-8FAA-4AF9-884B-76434C177A56}"/>
              </a:ext>
            </a:extLst>
          </p:cNvPr>
          <p:cNvSpPr>
            <a:spLocks noGrp="1"/>
          </p:cNvSpPr>
          <p:nvPr>
            <p:ph type="body" idx="1"/>
          </p:nvPr>
        </p:nvSpPr>
        <p:spPr>
          <a:xfrm>
            <a:off x="474201" y="1448971"/>
            <a:ext cx="11264002" cy="5027243"/>
          </a:xfrm>
        </p:spPr>
        <p:txBody>
          <a:bodyPr/>
          <a:lstStyle/>
          <a:p>
            <a:pPr algn="just">
              <a:spcBef>
                <a:spcPts val="0"/>
              </a:spcBef>
              <a:defRPr/>
            </a:pPr>
            <a:r>
              <a:rPr lang="it-IT" b="1" dirty="0" err="1"/>
              <a:t>Competition</a:t>
            </a:r>
            <a:r>
              <a:rPr lang="it-IT" b="1" dirty="0"/>
              <a:t> policy </a:t>
            </a:r>
            <a:r>
              <a:rPr lang="it-IT" b="1" dirty="0" err="1"/>
              <a:t>question</a:t>
            </a:r>
            <a:r>
              <a:rPr lang="it-IT" b="1" dirty="0"/>
              <a:t>:</a:t>
            </a:r>
          </a:p>
          <a:p>
            <a:pPr lvl="1" algn="just">
              <a:spcBef>
                <a:spcPts val="0"/>
              </a:spcBef>
              <a:defRPr/>
            </a:pPr>
            <a:r>
              <a:rPr lang="en-US" sz="1800" b="0" dirty="0">
                <a:solidFill>
                  <a:schemeClr val="tx1">
                    <a:lumMod val="65000"/>
                    <a:lumOff val="35000"/>
                  </a:schemeClr>
                </a:solidFill>
              </a:rPr>
              <a:t>Create an interactive dashboard to predict and simulate international trade relations in a high-resolution network by product and time</a:t>
            </a:r>
          </a:p>
          <a:p>
            <a:pPr lvl="1" algn="just">
              <a:spcBef>
                <a:spcPts val="0"/>
              </a:spcBef>
              <a:buFont typeface="Wingdings" panose="05000000000000000000" pitchFamily="2" charset="2"/>
              <a:buChar char="ü"/>
              <a:defRPr/>
            </a:pPr>
            <a:r>
              <a:rPr lang="en-US" sz="1800" b="0" dirty="0">
                <a:solidFill>
                  <a:schemeClr val="tx1">
                    <a:lumMod val="65000"/>
                    <a:lumOff val="35000"/>
                  </a:schemeClr>
                </a:solidFill>
              </a:rPr>
              <a:t>  Scenario analysis and support for international trade policies</a:t>
            </a:r>
          </a:p>
          <a:p>
            <a:pPr lvl="1" algn="just">
              <a:spcBef>
                <a:spcPts val="0"/>
              </a:spcBef>
              <a:buFont typeface="Wingdings" panose="05000000000000000000" pitchFamily="2" charset="2"/>
              <a:buChar char="ü"/>
              <a:defRPr/>
            </a:pPr>
            <a:r>
              <a:rPr lang="en-US" sz="1800" b="0" dirty="0">
                <a:solidFill>
                  <a:schemeClr val="tx1">
                    <a:lumMod val="65000"/>
                    <a:lumOff val="35000"/>
                  </a:schemeClr>
                </a:solidFill>
              </a:rPr>
              <a:t>  Ability to represent international global exchange networks</a:t>
            </a:r>
          </a:p>
          <a:p>
            <a:pPr lvl="1" algn="just">
              <a:spcBef>
                <a:spcPts val="0"/>
              </a:spcBef>
              <a:buFont typeface="Wingdings" panose="05000000000000000000" pitchFamily="2" charset="2"/>
              <a:buChar char="ü"/>
              <a:defRPr/>
            </a:pPr>
            <a:r>
              <a:rPr lang="en-US" sz="1800" b="0" dirty="0">
                <a:solidFill>
                  <a:schemeClr val="tx1">
                    <a:lumMod val="65000"/>
                    <a:lumOff val="35000"/>
                  </a:schemeClr>
                </a:solidFill>
              </a:rPr>
              <a:t>  Visualization of relationships for partners, products and means of transportation</a:t>
            </a:r>
          </a:p>
          <a:p>
            <a:pPr lvl="1" algn="just">
              <a:spcBef>
                <a:spcPts val="0"/>
              </a:spcBef>
              <a:buFont typeface="Wingdings" panose="05000000000000000000" pitchFamily="2" charset="2"/>
              <a:buChar char="ü"/>
              <a:defRPr/>
            </a:pPr>
            <a:r>
              <a:rPr lang="en-US" sz="1800" b="0" dirty="0">
                <a:solidFill>
                  <a:schemeClr val="tx1">
                    <a:lumMod val="65000"/>
                    <a:lumOff val="35000"/>
                  </a:schemeClr>
                </a:solidFill>
              </a:rPr>
              <a:t>  Analysis at product level as disaggregated as possible</a:t>
            </a:r>
          </a:p>
          <a:p>
            <a:pPr lvl="1" algn="just">
              <a:spcBef>
                <a:spcPts val="0"/>
              </a:spcBef>
              <a:buFont typeface="Wingdings" panose="05000000000000000000" pitchFamily="2" charset="2"/>
              <a:buChar char="ü"/>
              <a:defRPr/>
            </a:pPr>
            <a:r>
              <a:rPr lang="en-US" sz="1800" b="0" dirty="0">
                <a:solidFill>
                  <a:schemeClr val="tx1">
                    <a:lumMod val="65000"/>
                    <a:lumOff val="35000"/>
                  </a:schemeClr>
                </a:solidFill>
              </a:rPr>
              <a:t>  Scenario simulation for transport interruptions</a:t>
            </a:r>
          </a:p>
          <a:p>
            <a:pPr lvl="1" algn="just">
              <a:spcBef>
                <a:spcPts val="0"/>
              </a:spcBef>
              <a:buFont typeface="Wingdings" panose="05000000000000000000" pitchFamily="2" charset="2"/>
              <a:buChar char="ü"/>
              <a:defRPr/>
            </a:pPr>
            <a:r>
              <a:rPr lang="en-US" sz="1800" b="0" dirty="0">
                <a:solidFill>
                  <a:schemeClr val="tx1">
                    <a:lumMod val="65000"/>
                    <a:lumOff val="35000"/>
                  </a:schemeClr>
                </a:solidFill>
              </a:rPr>
              <a:t>  Further suggested analysis: study of the impact on COVID products, etc.</a:t>
            </a:r>
          </a:p>
          <a:p>
            <a:pPr lvl="1">
              <a:spcBef>
                <a:spcPts val="0"/>
              </a:spcBef>
              <a:buFont typeface="Wingdings" panose="05000000000000000000" pitchFamily="2" charset="2"/>
              <a:buChar char="ü"/>
              <a:defRPr/>
            </a:pPr>
            <a:endParaRPr lang="it-IT" sz="1800" b="0" dirty="0">
              <a:solidFill>
                <a:schemeClr val="tx1">
                  <a:lumMod val="65000"/>
                  <a:lumOff val="35000"/>
                </a:schemeClr>
              </a:solidFill>
            </a:endParaRPr>
          </a:p>
          <a:p>
            <a:pPr marL="285750" lvl="1" indent="-285750" fontAlgn="t">
              <a:spcBef>
                <a:spcPts val="0"/>
              </a:spcBef>
              <a:spcAft>
                <a:spcPts val="1800"/>
              </a:spcAft>
              <a:buSzPct val="120000"/>
              <a:buFont typeface="Courier New" panose="02070309020205020404" pitchFamily="49" charset="0"/>
              <a:buChar char="o"/>
              <a:defRPr/>
            </a:pPr>
            <a:r>
              <a:rPr lang="it-IT" sz="1800" dirty="0">
                <a:solidFill>
                  <a:schemeClr val="tx1">
                    <a:lumMod val="65000"/>
                    <a:lumOff val="35000"/>
                  </a:schemeClr>
                </a:solidFill>
              </a:rPr>
              <a:t>22 hacking teams</a:t>
            </a:r>
          </a:p>
          <a:p>
            <a:pPr marL="285750" lvl="1" indent="-285750" fontAlgn="t">
              <a:spcBef>
                <a:spcPts val="0"/>
              </a:spcBef>
              <a:spcAft>
                <a:spcPts val="1800"/>
              </a:spcAft>
              <a:buSzPct val="120000"/>
              <a:buFont typeface="Courier New" panose="02070309020205020404" pitchFamily="49" charset="0"/>
              <a:buChar char="o"/>
              <a:defRPr/>
            </a:pPr>
            <a:r>
              <a:rPr lang="it-IT" sz="1800" dirty="0">
                <a:solidFill>
                  <a:schemeClr val="tx1">
                    <a:lumMod val="65000"/>
                    <a:lumOff val="35000"/>
                  </a:schemeClr>
                </a:solidFill>
              </a:rPr>
              <a:t>Winners: 1</a:t>
            </a:r>
            <a:r>
              <a:rPr lang="it-IT" sz="1800" baseline="30000" dirty="0">
                <a:solidFill>
                  <a:schemeClr val="tx1">
                    <a:lumMod val="65000"/>
                    <a:lumOff val="35000"/>
                  </a:schemeClr>
                </a:solidFill>
              </a:rPr>
              <a:t>st</a:t>
            </a:r>
            <a:r>
              <a:rPr lang="it-IT" sz="1800" dirty="0">
                <a:solidFill>
                  <a:schemeClr val="tx1">
                    <a:lumMod val="65000"/>
                    <a:lumOff val="35000"/>
                  </a:schemeClr>
                </a:solidFill>
              </a:rPr>
              <a:t> </a:t>
            </a:r>
            <a:r>
              <a:rPr lang="it-IT" sz="1800" dirty="0" err="1">
                <a:solidFill>
                  <a:schemeClr val="tx1">
                    <a:lumMod val="65000"/>
                    <a:lumOff val="35000"/>
                  </a:schemeClr>
                </a:solidFill>
              </a:rPr>
              <a:t>Italy</a:t>
            </a:r>
            <a:r>
              <a:rPr lang="it-IT" sz="1800" dirty="0">
                <a:solidFill>
                  <a:schemeClr val="tx1">
                    <a:lumMod val="65000"/>
                    <a:lumOff val="35000"/>
                  </a:schemeClr>
                </a:solidFill>
              </a:rPr>
              <a:t>, 2</a:t>
            </a:r>
            <a:r>
              <a:rPr lang="it-IT" sz="1800" baseline="30000" dirty="0">
                <a:solidFill>
                  <a:schemeClr val="tx1">
                    <a:lumMod val="65000"/>
                    <a:lumOff val="35000"/>
                  </a:schemeClr>
                </a:solidFill>
              </a:rPr>
              <a:t>nd</a:t>
            </a:r>
            <a:r>
              <a:rPr lang="it-IT" sz="1800" dirty="0">
                <a:solidFill>
                  <a:schemeClr val="tx1">
                    <a:lumMod val="65000"/>
                    <a:lumOff val="35000"/>
                  </a:schemeClr>
                </a:solidFill>
              </a:rPr>
              <a:t> </a:t>
            </a:r>
            <a:r>
              <a:rPr lang="it-IT" sz="1800" dirty="0" err="1">
                <a:solidFill>
                  <a:schemeClr val="tx1">
                    <a:lumMod val="65000"/>
                    <a:lumOff val="35000"/>
                  </a:schemeClr>
                </a:solidFill>
              </a:rPr>
              <a:t>Polond</a:t>
            </a:r>
            <a:r>
              <a:rPr lang="it-IT" sz="1800" dirty="0">
                <a:solidFill>
                  <a:schemeClr val="tx1">
                    <a:lumMod val="65000"/>
                    <a:lumOff val="35000"/>
                  </a:schemeClr>
                </a:solidFill>
              </a:rPr>
              <a:t>, 3</a:t>
            </a:r>
            <a:r>
              <a:rPr lang="it-IT" sz="1800" baseline="30000" dirty="0">
                <a:solidFill>
                  <a:schemeClr val="tx1">
                    <a:lumMod val="65000"/>
                    <a:lumOff val="35000"/>
                  </a:schemeClr>
                </a:solidFill>
              </a:rPr>
              <a:t>rd</a:t>
            </a:r>
            <a:r>
              <a:rPr lang="it-IT" sz="1800" dirty="0">
                <a:solidFill>
                  <a:schemeClr val="tx1">
                    <a:lumMod val="65000"/>
                    <a:lumOff val="35000"/>
                  </a:schemeClr>
                </a:solidFill>
              </a:rPr>
              <a:t> Lithuania</a:t>
            </a:r>
          </a:p>
          <a:p>
            <a:pPr lvl="1">
              <a:spcBef>
                <a:spcPts val="0"/>
              </a:spcBef>
              <a:buFont typeface="Wingdings" panose="05000000000000000000" pitchFamily="2" charset="2"/>
              <a:buChar char="ü"/>
              <a:defRPr/>
            </a:pPr>
            <a:endParaRPr lang="it-IT" sz="1800" b="0" dirty="0">
              <a:solidFill>
                <a:schemeClr val="tx1">
                  <a:lumMod val="65000"/>
                  <a:lumOff val="35000"/>
                </a:schemeClr>
              </a:solidFill>
            </a:endParaRPr>
          </a:p>
        </p:txBody>
      </p:sp>
      <p:sp>
        <p:nvSpPr>
          <p:cNvPr id="3" name="Titolo 2">
            <a:extLst>
              <a:ext uri="{FF2B5EF4-FFF2-40B4-BE49-F238E27FC236}">
                <a16:creationId xmlns:a16="http://schemas.microsoft.com/office/drawing/2014/main" id="{C192045E-FB8C-4B8C-AEFC-06A390A8AE69}"/>
              </a:ext>
            </a:extLst>
          </p:cNvPr>
          <p:cNvSpPr>
            <a:spLocks noGrp="1"/>
          </p:cNvSpPr>
          <p:nvPr>
            <p:ph type="title"/>
          </p:nvPr>
        </p:nvSpPr>
        <p:spPr/>
        <p:txBody>
          <a:bodyPr/>
          <a:lstStyle/>
          <a:p>
            <a:r>
              <a:rPr lang="it-IT" b="1" dirty="0"/>
              <a:t>L'</a:t>
            </a:r>
            <a:r>
              <a:rPr lang="it-IT" b="1" dirty="0" err="1"/>
              <a:t>European</a:t>
            </a:r>
            <a:r>
              <a:rPr lang="it-IT" b="1" dirty="0"/>
              <a:t> Big Data Hackathon 2021</a:t>
            </a:r>
            <a:endParaRPr lang="it-IT" dirty="0"/>
          </a:p>
        </p:txBody>
      </p:sp>
      <p:sp>
        <p:nvSpPr>
          <p:cNvPr id="4" name="Segnaposto piè di pagina 3">
            <a:extLst>
              <a:ext uri="{FF2B5EF4-FFF2-40B4-BE49-F238E27FC236}">
                <a16:creationId xmlns:a16="http://schemas.microsoft.com/office/drawing/2014/main" id="{3223DD80-9C7E-474F-A668-27B6983A5687}"/>
              </a:ext>
            </a:extLst>
          </p:cNvPr>
          <p:cNvSpPr>
            <a:spLocks noGrp="1"/>
          </p:cNvSpPr>
          <p:nvPr>
            <p:ph type="ftr" sz="quarter" idx="10"/>
          </p:nvPr>
        </p:nvSpPr>
        <p:spPr/>
        <p:txBody>
          <a:bodyPr/>
          <a:lstStyle/>
          <a:p>
            <a:pPr>
              <a:defRPr/>
            </a:pPr>
            <a:r>
              <a:rPr lang="en-US" dirty="0"/>
              <a:t>COSMOPOLITICS | MAURO BRUNO</a:t>
            </a:r>
          </a:p>
        </p:txBody>
      </p:sp>
      <p:sp>
        <p:nvSpPr>
          <p:cNvPr id="5" name="Segnaposto numero diapositiva 4">
            <a:extLst>
              <a:ext uri="{FF2B5EF4-FFF2-40B4-BE49-F238E27FC236}">
                <a16:creationId xmlns:a16="http://schemas.microsoft.com/office/drawing/2014/main" id="{D4AD171A-D6C0-40CA-B56A-13604AFE402C}"/>
              </a:ext>
            </a:extLst>
          </p:cNvPr>
          <p:cNvSpPr>
            <a:spLocks noGrp="1"/>
          </p:cNvSpPr>
          <p:nvPr>
            <p:ph type="sldNum" sz="quarter" idx="11"/>
          </p:nvPr>
        </p:nvSpPr>
        <p:spPr/>
        <p:txBody>
          <a:bodyPr/>
          <a:lstStyle/>
          <a:p>
            <a:pPr>
              <a:defRPr/>
            </a:pPr>
            <a:fld id="{48B4153A-D4C5-4CEF-8992-0D8815C829E3}" type="slidenum">
              <a:rPr lang="en-US" smtClean="0"/>
              <a:pPr>
                <a:defRPr/>
              </a:pPr>
              <a:t>4</a:t>
            </a:fld>
            <a:endParaRPr lang="en-US" dirty="0"/>
          </a:p>
        </p:txBody>
      </p:sp>
    </p:spTree>
    <p:extLst>
      <p:ext uri="{BB962C8B-B14F-4D97-AF65-F5344CB8AC3E}">
        <p14:creationId xmlns:p14="http://schemas.microsoft.com/office/powerpoint/2010/main" val="696396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468895" y="503475"/>
            <a:ext cx="11269308" cy="384721"/>
          </a:xfrm>
        </p:spPr>
        <p:txBody>
          <a:bodyPr/>
          <a:lstStyle/>
          <a:p>
            <a:pPr>
              <a:spcBef>
                <a:spcPts val="0"/>
              </a:spcBef>
              <a:defRPr/>
            </a:pPr>
            <a:r>
              <a:rPr lang="en-US" dirty="0"/>
              <a:t>Cosmopolitics: architectural context			</a:t>
            </a:r>
            <a:endParaRPr lang="en-US" b="0" dirty="0"/>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5</a:t>
            </a:fld>
            <a:endParaRPr lang="en-US" dirty="0"/>
          </a:p>
        </p:txBody>
      </p:sp>
      <p:sp>
        <p:nvSpPr>
          <p:cNvPr id="38" name="Segnaposto piè di pagina 3">
            <a:extLst>
              <a:ext uri="{FF2B5EF4-FFF2-40B4-BE49-F238E27FC236}">
                <a16:creationId xmlns:a16="http://schemas.microsoft.com/office/drawing/2014/main" id="{B3B9E0FC-8C2D-4F20-905C-2FDB358813F0}"/>
              </a:ext>
            </a:extLst>
          </p:cNvPr>
          <p:cNvSpPr>
            <a:spLocks noGrp="1"/>
          </p:cNvSpPr>
          <p:nvPr>
            <p:ph type="ftr" sz="quarter" idx="10"/>
          </p:nvPr>
        </p:nvSpPr>
        <p:spPr>
          <a:xfrm>
            <a:off x="898588" y="6394753"/>
            <a:ext cx="9644444" cy="259965"/>
          </a:xfrm>
        </p:spPr>
        <p:txBody>
          <a:bodyPr/>
          <a:lstStyle/>
          <a:p>
            <a:pPr>
              <a:defRPr/>
            </a:pPr>
            <a:r>
              <a:rPr lang="en-US" sz="900" dirty="0"/>
              <a:t>Cosmopolitics </a:t>
            </a:r>
            <a:r>
              <a:rPr lang="en-US" dirty="0"/>
              <a:t>| FRANCESCO AMATO</a:t>
            </a:r>
          </a:p>
        </p:txBody>
      </p:sp>
      <p:sp>
        <p:nvSpPr>
          <p:cNvPr id="17" name="CasellaDiTesto 16">
            <a:extLst>
              <a:ext uri="{FF2B5EF4-FFF2-40B4-BE49-F238E27FC236}">
                <a16:creationId xmlns:a16="http://schemas.microsoft.com/office/drawing/2014/main" id="{213B1242-0248-4F58-A706-BCB463AFEA03}"/>
              </a:ext>
            </a:extLst>
          </p:cNvPr>
          <p:cNvSpPr txBox="1"/>
          <p:nvPr/>
        </p:nvSpPr>
        <p:spPr>
          <a:xfrm>
            <a:off x="6176689" y="2914083"/>
            <a:ext cx="1786452" cy="646331"/>
          </a:xfrm>
          <a:prstGeom prst="rect">
            <a:avLst/>
          </a:prstGeom>
          <a:noFill/>
        </p:spPr>
        <p:txBody>
          <a:bodyPr wrap="square" rtlCol="0">
            <a:spAutoFit/>
          </a:bodyPr>
          <a:lstStyle/>
          <a:p>
            <a:pPr algn="ctr"/>
            <a:r>
              <a:rPr lang="it-IT" dirty="0"/>
              <a:t>Solution </a:t>
            </a:r>
          </a:p>
          <a:p>
            <a:r>
              <a:rPr lang="it-IT" b="1" dirty="0"/>
              <a:t>Smart</a:t>
            </a:r>
            <a:r>
              <a:rPr lang="it-IT" dirty="0"/>
              <a:t> &amp; </a:t>
            </a:r>
            <a:r>
              <a:rPr lang="it-IT" b="1" dirty="0"/>
              <a:t>Light</a:t>
            </a:r>
          </a:p>
        </p:txBody>
      </p:sp>
      <p:sp>
        <p:nvSpPr>
          <p:cNvPr id="25" name="Rettangolo con angoli arrotondati 24">
            <a:extLst>
              <a:ext uri="{FF2B5EF4-FFF2-40B4-BE49-F238E27FC236}">
                <a16:creationId xmlns:a16="http://schemas.microsoft.com/office/drawing/2014/main" id="{7FEAB8D3-989F-4EE3-A5AA-3F9791242A2D}"/>
              </a:ext>
            </a:extLst>
          </p:cNvPr>
          <p:cNvSpPr/>
          <p:nvPr/>
        </p:nvSpPr>
        <p:spPr>
          <a:xfrm>
            <a:off x="513935" y="1932037"/>
            <a:ext cx="2749828" cy="3241220"/>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grpSp>
        <p:nvGrpSpPr>
          <p:cNvPr id="14" name="Gruppo 13">
            <a:extLst>
              <a:ext uri="{FF2B5EF4-FFF2-40B4-BE49-F238E27FC236}">
                <a16:creationId xmlns:a16="http://schemas.microsoft.com/office/drawing/2014/main" id="{8584197B-6BBD-40A2-99F8-C7E682BC8222}"/>
              </a:ext>
            </a:extLst>
          </p:cNvPr>
          <p:cNvGrpSpPr/>
          <p:nvPr/>
        </p:nvGrpSpPr>
        <p:grpSpPr>
          <a:xfrm>
            <a:off x="1127984" y="1976342"/>
            <a:ext cx="1333909" cy="1202261"/>
            <a:chOff x="1997075" y="1980698"/>
            <a:chExt cx="1320800" cy="1320800"/>
          </a:xfrm>
        </p:grpSpPr>
        <p:pic>
          <p:nvPicPr>
            <p:cNvPr id="9" name="Immagine 8">
              <a:extLst>
                <a:ext uri="{FF2B5EF4-FFF2-40B4-BE49-F238E27FC236}">
                  <a16:creationId xmlns:a16="http://schemas.microsoft.com/office/drawing/2014/main" id="{5786C708-53DE-4F01-AD95-DBB1AFB1ED93}"/>
                </a:ext>
              </a:extLst>
            </p:cNvPr>
            <p:cNvPicPr>
              <a:picLocks noChangeAspect="1"/>
            </p:cNvPicPr>
            <p:nvPr/>
          </p:nvPicPr>
          <p:blipFill>
            <a:blip r:embed="rId2"/>
            <a:stretch>
              <a:fillRect/>
            </a:stretch>
          </p:blipFill>
          <p:spPr>
            <a:xfrm>
              <a:off x="1997075" y="1980698"/>
              <a:ext cx="1320800" cy="1320800"/>
            </a:xfrm>
            <a:prstGeom prst="rect">
              <a:avLst/>
            </a:prstGeom>
          </p:spPr>
        </p:pic>
        <p:pic>
          <p:nvPicPr>
            <p:cNvPr id="10" name="Immagine 9">
              <a:extLst>
                <a:ext uri="{FF2B5EF4-FFF2-40B4-BE49-F238E27FC236}">
                  <a16:creationId xmlns:a16="http://schemas.microsoft.com/office/drawing/2014/main" id="{3796CDA9-E8AA-4663-A42B-457C08DE58A1}"/>
                </a:ext>
              </a:extLst>
            </p:cNvPr>
            <p:cNvPicPr>
              <a:picLocks noChangeAspect="1"/>
            </p:cNvPicPr>
            <p:nvPr/>
          </p:nvPicPr>
          <p:blipFill>
            <a:blip r:embed="rId3"/>
            <a:stretch>
              <a:fillRect/>
            </a:stretch>
          </p:blipFill>
          <p:spPr>
            <a:xfrm>
              <a:off x="2517619" y="2763161"/>
              <a:ext cx="303890" cy="303890"/>
            </a:xfrm>
            <a:prstGeom prst="rect">
              <a:avLst/>
            </a:prstGeom>
          </p:spPr>
        </p:pic>
      </p:grpSp>
      <p:grpSp>
        <p:nvGrpSpPr>
          <p:cNvPr id="15" name="Gruppo 14">
            <a:extLst>
              <a:ext uri="{FF2B5EF4-FFF2-40B4-BE49-F238E27FC236}">
                <a16:creationId xmlns:a16="http://schemas.microsoft.com/office/drawing/2014/main" id="{D9A942CC-14E1-4408-98F1-0EA5E559BCC2}"/>
              </a:ext>
            </a:extLst>
          </p:cNvPr>
          <p:cNvGrpSpPr/>
          <p:nvPr/>
        </p:nvGrpSpPr>
        <p:grpSpPr>
          <a:xfrm>
            <a:off x="1769920" y="3601365"/>
            <a:ext cx="1474079" cy="1474004"/>
            <a:chOff x="1654175" y="3302151"/>
            <a:chExt cx="1320800" cy="1320800"/>
          </a:xfrm>
        </p:grpSpPr>
        <p:pic>
          <p:nvPicPr>
            <p:cNvPr id="6" name="Immagine 5">
              <a:extLst>
                <a:ext uri="{FF2B5EF4-FFF2-40B4-BE49-F238E27FC236}">
                  <a16:creationId xmlns:a16="http://schemas.microsoft.com/office/drawing/2014/main" id="{9A4BA59E-2217-46AE-97CE-A9A419BEFD35}"/>
                </a:ext>
              </a:extLst>
            </p:cNvPr>
            <p:cNvPicPr>
              <a:picLocks noChangeAspect="1"/>
            </p:cNvPicPr>
            <p:nvPr/>
          </p:nvPicPr>
          <p:blipFill>
            <a:blip r:embed="rId2"/>
            <a:stretch>
              <a:fillRect/>
            </a:stretch>
          </p:blipFill>
          <p:spPr>
            <a:xfrm>
              <a:off x="1654175" y="3302151"/>
              <a:ext cx="1320800" cy="1320800"/>
            </a:xfrm>
            <a:prstGeom prst="rect">
              <a:avLst/>
            </a:prstGeom>
          </p:spPr>
        </p:pic>
        <p:pic>
          <p:nvPicPr>
            <p:cNvPr id="11" name="Picture 6">
              <a:extLst>
                <a:ext uri="{FF2B5EF4-FFF2-40B4-BE49-F238E27FC236}">
                  <a16:creationId xmlns:a16="http://schemas.microsoft.com/office/drawing/2014/main" id="{5E83DDC2-695D-4101-A666-F8CEB674C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853" y="4118025"/>
              <a:ext cx="355444" cy="2759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uppo 22">
            <a:extLst>
              <a:ext uri="{FF2B5EF4-FFF2-40B4-BE49-F238E27FC236}">
                <a16:creationId xmlns:a16="http://schemas.microsoft.com/office/drawing/2014/main" id="{E5288938-2D66-4F12-BFC9-B51FDC647DDB}"/>
              </a:ext>
            </a:extLst>
          </p:cNvPr>
          <p:cNvGrpSpPr/>
          <p:nvPr/>
        </p:nvGrpSpPr>
        <p:grpSpPr>
          <a:xfrm>
            <a:off x="558928" y="3660857"/>
            <a:ext cx="1358774" cy="1355019"/>
            <a:chOff x="949034" y="3580099"/>
            <a:chExt cx="1217485" cy="1214182"/>
          </a:xfrm>
        </p:grpSpPr>
        <p:pic>
          <p:nvPicPr>
            <p:cNvPr id="12" name="Immagine 11">
              <a:extLst>
                <a:ext uri="{FF2B5EF4-FFF2-40B4-BE49-F238E27FC236}">
                  <a16:creationId xmlns:a16="http://schemas.microsoft.com/office/drawing/2014/main" id="{AC2581D5-282E-4EA7-9735-08A482B7CB88}"/>
                </a:ext>
              </a:extLst>
            </p:cNvPr>
            <p:cNvPicPr>
              <a:picLocks noChangeAspect="1"/>
            </p:cNvPicPr>
            <p:nvPr/>
          </p:nvPicPr>
          <p:blipFill>
            <a:blip r:embed="rId2"/>
            <a:stretch>
              <a:fillRect/>
            </a:stretch>
          </p:blipFill>
          <p:spPr>
            <a:xfrm>
              <a:off x="949034" y="3580099"/>
              <a:ext cx="1217485" cy="1214182"/>
            </a:xfrm>
            <a:prstGeom prst="rect">
              <a:avLst/>
            </a:prstGeom>
          </p:spPr>
        </p:pic>
        <p:pic>
          <p:nvPicPr>
            <p:cNvPr id="13" name="Immagine 12" descr="Immagine che contiene testo, segnale, clipart, puntamento&#10;&#10;Descrizione generata automaticamente">
              <a:extLst>
                <a:ext uri="{FF2B5EF4-FFF2-40B4-BE49-F238E27FC236}">
                  <a16:creationId xmlns:a16="http://schemas.microsoft.com/office/drawing/2014/main" id="{7E230623-CCCF-4DE1-B625-E0378705646B}"/>
                </a:ext>
              </a:extLst>
            </p:cNvPr>
            <p:cNvPicPr>
              <a:picLocks noChangeAspect="1"/>
            </p:cNvPicPr>
            <p:nvPr/>
          </p:nvPicPr>
          <p:blipFill>
            <a:blip r:embed="rId5"/>
            <a:stretch>
              <a:fillRect/>
            </a:stretch>
          </p:blipFill>
          <p:spPr>
            <a:xfrm>
              <a:off x="1416315" y="4303483"/>
              <a:ext cx="286953" cy="280929"/>
            </a:xfrm>
            <a:prstGeom prst="rect">
              <a:avLst/>
            </a:prstGeom>
          </p:spPr>
        </p:pic>
      </p:grpSp>
      <p:sp>
        <p:nvSpPr>
          <p:cNvPr id="20" name="Segno di addizione 19">
            <a:extLst>
              <a:ext uri="{FF2B5EF4-FFF2-40B4-BE49-F238E27FC236}">
                <a16:creationId xmlns:a16="http://schemas.microsoft.com/office/drawing/2014/main" id="{1313D79B-60C9-4A0B-A744-4E5A797A8E42}"/>
              </a:ext>
            </a:extLst>
          </p:cNvPr>
          <p:cNvSpPr/>
          <p:nvPr/>
        </p:nvSpPr>
        <p:spPr>
          <a:xfrm>
            <a:off x="1651156" y="3322891"/>
            <a:ext cx="529344" cy="545434"/>
          </a:xfrm>
          <a:prstGeom prst="mathPlus">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00"/>
              </a:solidFill>
            </a:endParaRPr>
          </a:p>
        </p:txBody>
      </p:sp>
      <p:pic>
        <p:nvPicPr>
          <p:cNvPr id="22" name="Immagine 21" descr="Immagine che contiene testo, segnale&#10;&#10;Descrizione generata automaticamente">
            <a:extLst>
              <a:ext uri="{FF2B5EF4-FFF2-40B4-BE49-F238E27FC236}">
                <a16:creationId xmlns:a16="http://schemas.microsoft.com/office/drawing/2014/main" id="{84EF7094-9EE8-4145-808B-413D166B5540}"/>
              </a:ext>
            </a:extLst>
          </p:cNvPr>
          <p:cNvPicPr>
            <a:picLocks noChangeAspect="1"/>
          </p:cNvPicPr>
          <p:nvPr/>
        </p:nvPicPr>
        <p:blipFill>
          <a:blip r:embed="rId6"/>
          <a:stretch>
            <a:fillRect/>
          </a:stretch>
        </p:blipFill>
        <p:spPr>
          <a:xfrm>
            <a:off x="3795368" y="1736825"/>
            <a:ext cx="1256411" cy="1256411"/>
          </a:xfrm>
          <a:prstGeom prst="rect">
            <a:avLst/>
          </a:prstGeom>
        </p:spPr>
      </p:pic>
      <p:sp>
        <p:nvSpPr>
          <p:cNvPr id="46" name="Freccia a destra 45">
            <a:extLst>
              <a:ext uri="{FF2B5EF4-FFF2-40B4-BE49-F238E27FC236}">
                <a16:creationId xmlns:a16="http://schemas.microsoft.com/office/drawing/2014/main" id="{EC5A63E2-CA74-4A9F-ADA6-7727FF93AE0F}"/>
              </a:ext>
            </a:extLst>
          </p:cNvPr>
          <p:cNvSpPr/>
          <p:nvPr/>
        </p:nvSpPr>
        <p:spPr>
          <a:xfrm>
            <a:off x="3474720" y="3700251"/>
            <a:ext cx="4846320" cy="376991"/>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00"/>
              </a:solidFill>
            </a:endParaRPr>
          </a:p>
        </p:txBody>
      </p:sp>
      <p:pic>
        <p:nvPicPr>
          <p:cNvPr id="50" name="Immagine 49" descr="Immagine che contiene testo, orologio&#10;&#10;Descrizione generata automaticamente">
            <a:extLst>
              <a:ext uri="{FF2B5EF4-FFF2-40B4-BE49-F238E27FC236}">
                <a16:creationId xmlns:a16="http://schemas.microsoft.com/office/drawing/2014/main" id="{99CA6767-7E61-43E1-8DF1-3DB09E701C3E}"/>
              </a:ext>
            </a:extLst>
          </p:cNvPr>
          <p:cNvPicPr>
            <a:picLocks noChangeAspect="1"/>
          </p:cNvPicPr>
          <p:nvPr/>
        </p:nvPicPr>
        <p:blipFill>
          <a:blip r:embed="rId7"/>
          <a:stretch>
            <a:fillRect/>
          </a:stretch>
        </p:blipFill>
        <p:spPr>
          <a:xfrm>
            <a:off x="4687941" y="4305247"/>
            <a:ext cx="2419878" cy="1421258"/>
          </a:xfrm>
          <a:prstGeom prst="rect">
            <a:avLst/>
          </a:prstGeom>
        </p:spPr>
      </p:pic>
      <p:pic>
        <p:nvPicPr>
          <p:cNvPr id="52" name="Immagine 51">
            <a:extLst>
              <a:ext uri="{FF2B5EF4-FFF2-40B4-BE49-F238E27FC236}">
                <a16:creationId xmlns:a16="http://schemas.microsoft.com/office/drawing/2014/main" id="{07DF850D-E606-41A6-B0D6-B71A29410BA3}"/>
              </a:ext>
            </a:extLst>
          </p:cNvPr>
          <p:cNvPicPr>
            <a:picLocks noChangeAspect="1"/>
          </p:cNvPicPr>
          <p:nvPr/>
        </p:nvPicPr>
        <p:blipFill rotWithShape="1">
          <a:blip r:embed="rId8"/>
          <a:srcRect l="36925" b="9322"/>
          <a:stretch/>
        </p:blipFill>
        <p:spPr>
          <a:xfrm>
            <a:off x="8531997" y="2277370"/>
            <a:ext cx="3489143" cy="2845761"/>
          </a:xfrm>
          <a:prstGeom prst="rect">
            <a:avLst/>
          </a:prstGeom>
        </p:spPr>
      </p:pic>
      <p:sp>
        <p:nvSpPr>
          <p:cNvPr id="55" name="CasellaDiTesto 54">
            <a:extLst>
              <a:ext uri="{FF2B5EF4-FFF2-40B4-BE49-F238E27FC236}">
                <a16:creationId xmlns:a16="http://schemas.microsoft.com/office/drawing/2014/main" id="{9296322B-6056-4A03-9773-7AB704910AC9}"/>
              </a:ext>
            </a:extLst>
          </p:cNvPr>
          <p:cNvSpPr txBox="1"/>
          <p:nvPr/>
        </p:nvSpPr>
        <p:spPr>
          <a:xfrm>
            <a:off x="3667393" y="3165534"/>
            <a:ext cx="1520433" cy="369332"/>
          </a:xfrm>
          <a:prstGeom prst="rect">
            <a:avLst/>
          </a:prstGeom>
          <a:noFill/>
        </p:spPr>
        <p:txBody>
          <a:bodyPr wrap="square" rtlCol="0">
            <a:spAutoFit/>
          </a:bodyPr>
          <a:lstStyle/>
          <a:p>
            <a:pPr algn="ctr"/>
            <a:r>
              <a:rPr lang="it-IT" dirty="0"/>
              <a:t>Dashboard</a:t>
            </a:r>
          </a:p>
        </p:txBody>
      </p:sp>
      <p:sp>
        <p:nvSpPr>
          <p:cNvPr id="56" name="CasellaDiTesto 55">
            <a:extLst>
              <a:ext uri="{FF2B5EF4-FFF2-40B4-BE49-F238E27FC236}">
                <a16:creationId xmlns:a16="http://schemas.microsoft.com/office/drawing/2014/main" id="{7E5EFD0F-77CC-4A70-B728-41C489BE3E92}"/>
              </a:ext>
            </a:extLst>
          </p:cNvPr>
          <p:cNvSpPr txBox="1"/>
          <p:nvPr/>
        </p:nvSpPr>
        <p:spPr>
          <a:xfrm>
            <a:off x="1054645" y="5265790"/>
            <a:ext cx="1696403" cy="646331"/>
          </a:xfrm>
          <a:prstGeom prst="rect">
            <a:avLst/>
          </a:prstGeom>
          <a:noFill/>
        </p:spPr>
        <p:txBody>
          <a:bodyPr wrap="square" rtlCol="0">
            <a:spAutoFit/>
          </a:bodyPr>
          <a:lstStyle/>
          <a:p>
            <a:pPr algn="ctr"/>
            <a:r>
              <a:rPr lang="it-IT" dirty="0" err="1"/>
              <a:t>Heterogeneous</a:t>
            </a:r>
            <a:r>
              <a:rPr lang="it-IT" dirty="0"/>
              <a:t> processing</a:t>
            </a:r>
          </a:p>
        </p:txBody>
      </p:sp>
      <p:sp>
        <p:nvSpPr>
          <p:cNvPr id="60" name="CasellaDiTesto 59">
            <a:extLst>
              <a:ext uri="{FF2B5EF4-FFF2-40B4-BE49-F238E27FC236}">
                <a16:creationId xmlns:a16="http://schemas.microsoft.com/office/drawing/2014/main" id="{424DC091-20B2-49C9-95F3-6409D5EB55A2}"/>
              </a:ext>
            </a:extLst>
          </p:cNvPr>
          <p:cNvSpPr txBox="1"/>
          <p:nvPr/>
        </p:nvSpPr>
        <p:spPr>
          <a:xfrm>
            <a:off x="8857987" y="5340851"/>
            <a:ext cx="2666778" cy="369332"/>
          </a:xfrm>
          <a:prstGeom prst="rect">
            <a:avLst/>
          </a:prstGeom>
          <a:noFill/>
        </p:spPr>
        <p:txBody>
          <a:bodyPr wrap="square" rtlCol="0">
            <a:spAutoFit/>
          </a:bodyPr>
          <a:lstStyle/>
          <a:p>
            <a:pPr algn="ctr"/>
            <a:r>
              <a:rPr lang="it-IT" dirty="0" err="1"/>
              <a:t>Microservices</a:t>
            </a:r>
            <a:r>
              <a:rPr lang="it-IT" dirty="0"/>
              <a:t> </a:t>
            </a:r>
            <a:r>
              <a:rPr lang="it-IT" dirty="0" err="1"/>
              <a:t>architecture</a:t>
            </a:r>
            <a:endParaRPr lang="it-IT" dirty="0"/>
          </a:p>
        </p:txBody>
      </p:sp>
      <p:pic>
        <p:nvPicPr>
          <p:cNvPr id="1026" name="Picture 2" descr="Light Bulb Logo New Idea Symbol And Icon Flat Bright Cartoon Bulb Vector  Illustration, Electricity Clipart, New Icons, Logo Icons PNG and Vector  with Transparen… | Light bulb logo, Light icon, Vector">
            <a:extLst>
              <a:ext uri="{FF2B5EF4-FFF2-40B4-BE49-F238E27FC236}">
                <a16:creationId xmlns:a16="http://schemas.microsoft.com/office/drawing/2014/main" id="{0EBCD144-1641-4BF3-AA30-7E5CB3B39C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3340" y="1491722"/>
            <a:ext cx="1453149" cy="145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96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ttangolo con angoli arrotondati 44">
            <a:extLst>
              <a:ext uri="{FF2B5EF4-FFF2-40B4-BE49-F238E27FC236}">
                <a16:creationId xmlns:a16="http://schemas.microsoft.com/office/drawing/2014/main" id="{83309BAE-C253-40EB-92D3-B525CCFAB4C0}"/>
              </a:ext>
            </a:extLst>
          </p:cNvPr>
          <p:cNvSpPr/>
          <p:nvPr/>
        </p:nvSpPr>
        <p:spPr>
          <a:xfrm>
            <a:off x="5315660" y="1611868"/>
            <a:ext cx="2799423" cy="474873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sp>
        <p:nvSpPr>
          <p:cNvPr id="3" name="Titolo 2"/>
          <p:cNvSpPr>
            <a:spLocks noGrp="1"/>
          </p:cNvSpPr>
          <p:nvPr>
            <p:ph type="title"/>
          </p:nvPr>
        </p:nvSpPr>
        <p:spPr>
          <a:xfrm>
            <a:off x="468895" y="503475"/>
            <a:ext cx="11269308" cy="384721"/>
          </a:xfrm>
        </p:spPr>
        <p:txBody>
          <a:bodyPr/>
          <a:lstStyle/>
          <a:p>
            <a:pPr>
              <a:spcBef>
                <a:spcPts val="0"/>
              </a:spcBef>
              <a:defRPr/>
            </a:pPr>
            <a:r>
              <a:rPr lang="en-US" dirty="0"/>
              <a:t>Cosmopolitics: architectural solution									</a:t>
            </a:r>
            <a:endParaRPr lang="en-US" b="0" dirty="0"/>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6</a:t>
            </a:fld>
            <a:endParaRPr lang="en-US" dirty="0"/>
          </a:p>
        </p:txBody>
      </p:sp>
      <p:sp>
        <p:nvSpPr>
          <p:cNvPr id="38" name="Segnaposto piè di pagina 3">
            <a:extLst>
              <a:ext uri="{FF2B5EF4-FFF2-40B4-BE49-F238E27FC236}">
                <a16:creationId xmlns:a16="http://schemas.microsoft.com/office/drawing/2014/main" id="{B3B9E0FC-8C2D-4F20-905C-2FDB358813F0}"/>
              </a:ext>
            </a:extLst>
          </p:cNvPr>
          <p:cNvSpPr>
            <a:spLocks noGrp="1"/>
          </p:cNvSpPr>
          <p:nvPr>
            <p:ph type="ftr" sz="quarter" idx="10"/>
          </p:nvPr>
        </p:nvSpPr>
        <p:spPr>
          <a:xfrm>
            <a:off x="898588" y="6394753"/>
            <a:ext cx="9644444" cy="259965"/>
          </a:xfrm>
        </p:spPr>
        <p:txBody>
          <a:bodyPr/>
          <a:lstStyle/>
          <a:p>
            <a:pPr>
              <a:defRPr/>
            </a:pPr>
            <a:r>
              <a:rPr lang="en-US" dirty="0"/>
              <a:t>Cosmopolitics | FRANCESCO AMATO</a:t>
            </a:r>
          </a:p>
        </p:txBody>
      </p:sp>
      <p:pic>
        <p:nvPicPr>
          <p:cNvPr id="55" name="Picture 30" descr="FDTW - Strategic BI &amp; Analytics">
            <a:extLst>
              <a:ext uri="{FF2B5EF4-FFF2-40B4-BE49-F238E27FC236}">
                <a16:creationId xmlns:a16="http://schemas.microsoft.com/office/drawing/2014/main" id="{938F4D3D-E63B-4FE8-BBA5-B0405381B2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834" b="31946"/>
          <a:stretch/>
        </p:blipFill>
        <p:spPr bwMode="auto">
          <a:xfrm rot="16200000">
            <a:off x="4318145" y="3083321"/>
            <a:ext cx="1461820" cy="541431"/>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uppo 57">
            <a:extLst>
              <a:ext uri="{FF2B5EF4-FFF2-40B4-BE49-F238E27FC236}">
                <a16:creationId xmlns:a16="http://schemas.microsoft.com/office/drawing/2014/main" id="{71B0148F-FF89-40FE-86F8-A77B8A6A45F2}"/>
              </a:ext>
            </a:extLst>
          </p:cNvPr>
          <p:cNvGrpSpPr/>
          <p:nvPr/>
        </p:nvGrpSpPr>
        <p:grpSpPr>
          <a:xfrm>
            <a:off x="4944024" y="1198711"/>
            <a:ext cx="2357948" cy="696946"/>
            <a:chOff x="2128943" y="2967321"/>
            <a:chExt cx="2293591" cy="744362"/>
          </a:xfrm>
        </p:grpSpPr>
        <p:sp>
          <p:nvSpPr>
            <p:cNvPr id="57" name="Rettangolo 56">
              <a:extLst>
                <a:ext uri="{FF2B5EF4-FFF2-40B4-BE49-F238E27FC236}">
                  <a16:creationId xmlns:a16="http://schemas.microsoft.com/office/drawing/2014/main" id="{F6775D1E-3B26-4ECA-835C-1AFD8EB91A18}"/>
                </a:ext>
              </a:extLst>
            </p:cNvPr>
            <p:cNvSpPr/>
            <p:nvPr/>
          </p:nvSpPr>
          <p:spPr>
            <a:xfrm>
              <a:off x="2167606" y="3007475"/>
              <a:ext cx="2254928" cy="704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3" name="Picture 8" descr="Download Microsoft Azure (Windows Azure) Logo in SVG Vector or PNG File  Format - Logo.wine">
              <a:extLst>
                <a:ext uri="{FF2B5EF4-FFF2-40B4-BE49-F238E27FC236}">
                  <a16:creationId xmlns:a16="http://schemas.microsoft.com/office/drawing/2014/main" id="{60BDB824-48A3-48D2-88B3-A3F6FA866C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9" b="25174"/>
            <a:stretch/>
          </p:blipFill>
          <p:spPr bwMode="auto">
            <a:xfrm>
              <a:off x="2128943" y="2967321"/>
              <a:ext cx="2092346" cy="5811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uppo 69">
            <a:extLst>
              <a:ext uri="{FF2B5EF4-FFF2-40B4-BE49-F238E27FC236}">
                <a16:creationId xmlns:a16="http://schemas.microsoft.com/office/drawing/2014/main" id="{B789289A-2A93-40EF-A2E5-C7D5526820BD}"/>
              </a:ext>
            </a:extLst>
          </p:cNvPr>
          <p:cNvGrpSpPr/>
          <p:nvPr/>
        </p:nvGrpSpPr>
        <p:grpSpPr>
          <a:xfrm>
            <a:off x="1003940" y="1186779"/>
            <a:ext cx="2606910" cy="2859209"/>
            <a:chOff x="1024239" y="1294063"/>
            <a:chExt cx="2606910" cy="2964990"/>
          </a:xfrm>
        </p:grpSpPr>
        <p:sp>
          <p:nvSpPr>
            <p:cNvPr id="60" name="Rettangolo con angoli arrotondati 59">
              <a:extLst>
                <a:ext uri="{FF2B5EF4-FFF2-40B4-BE49-F238E27FC236}">
                  <a16:creationId xmlns:a16="http://schemas.microsoft.com/office/drawing/2014/main" id="{BA5A93AD-3680-4D3C-B8C9-1105B8F16878}"/>
                </a:ext>
              </a:extLst>
            </p:cNvPr>
            <p:cNvSpPr/>
            <p:nvPr/>
          </p:nvSpPr>
          <p:spPr>
            <a:xfrm>
              <a:off x="1024239" y="1687591"/>
              <a:ext cx="2606910" cy="2571462"/>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pic>
          <p:nvPicPr>
            <p:cNvPr id="65" name="Picture 14" descr="How to work with mixins on Vue.js - DEV Community">
              <a:extLst>
                <a:ext uri="{FF2B5EF4-FFF2-40B4-BE49-F238E27FC236}">
                  <a16:creationId xmlns:a16="http://schemas.microsoft.com/office/drawing/2014/main" id="{597C8DD0-BA23-4A26-AE1C-935592EBCC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18" t="12167" r="10771" b="27367"/>
            <a:stretch/>
          </p:blipFill>
          <p:spPr bwMode="auto">
            <a:xfrm>
              <a:off x="1240945" y="3684461"/>
              <a:ext cx="1015469" cy="417588"/>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uppo 66">
              <a:extLst>
                <a:ext uri="{FF2B5EF4-FFF2-40B4-BE49-F238E27FC236}">
                  <a16:creationId xmlns:a16="http://schemas.microsoft.com/office/drawing/2014/main" id="{34558A9D-042E-4884-999F-036DF789A280}"/>
                </a:ext>
              </a:extLst>
            </p:cNvPr>
            <p:cNvGrpSpPr/>
            <p:nvPr/>
          </p:nvGrpSpPr>
          <p:grpSpPr>
            <a:xfrm>
              <a:off x="1219548" y="1294063"/>
              <a:ext cx="2209294" cy="633383"/>
              <a:chOff x="2450238" y="2921850"/>
              <a:chExt cx="2352582" cy="704208"/>
            </a:xfrm>
          </p:grpSpPr>
          <p:sp>
            <p:nvSpPr>
              <p:cNvPr id="68" name="Rettangolo 67">
                <a:extLst>
                  <a:ext uri="{FF2B5EF4-FFF2-40B4-BE49-F238E27FC236}">
                    <a16:creationId xmlns:a16="http://schemas.microsoft.com/office/drawing/2014/main" id="{17EF9B7B-D5B9-42EE-8572-8EECFF6BD5BA}"/>
                  </a:ext>
                </a:extLst>
              </p:cNvPr>
              <p:cNvSpPr/>
              <p:nvPr/>
            </p:nvSpPr>
            <p:spPr>
              <a:xfrm>
                <a:off x="2547891" y="2921850"/>
                <a:ext cx="2254928" cy="704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9" name="Picture 8" descr="Download Microsoft Azure (Windows Azure) Logo in SVG Vector or PNG File  Format - Logo.wine">
                <a:extLst>
                  <a:ext uri="{FF2B5EF4-FFF2-40B4-BE49-F238E27FC236}">
                    <a16:creationId xmlns:a16="http://schemas.microsoft.com/office/drawing/2014/main" id="{A29883E8-5127-4F23-96AA-2B96B3E496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9" b="25174"/>
              <a:stretch/>
            </p:blipFill>
            <p:spPr bwMode="auto">
              <a:xfrm>
                <a:off x="2450238" y="2972607"/>
                <a:ext cx="2352582" cy="65345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2" name="Picture 32" descr="Mobile Phone Icon - 5113 - Dryicons">
            <a:extLst>
              <a:ext uri="{FF2B5EF4-FFF2-40B4-BE49-F238E27FC236}">
                <a16:creationId xmlns:a16="http://schemas.microsoft.com/office/drawing/2014/main" id="{F2F89B0C-8F05-491F-980A-C9B758CE3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815" y="4880426"/>
            <a:ext cx="1093284" cy="109328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36" descr="Laptop icon on white background - Download Free Vectors, Clipart Graphics &amp;  Vector Art">
            <a:extLst>
              <a:ext uri="{FF2B5EF4-FFF2-40B4-BE49-F238E27FC236}">
                <a16:creationId xmlns:a16="http://schemas.microsoft.com/office/drawing/2014/main" id="{DFA2F9A8-8D28-41E4-BEC4-59A0D6C8A9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061" t="17016" b="17812"/>
          <a:stretch/>
        </p:blipFill>
        <p:spPr bwMode="auto">
          <a:xfrm>
            <a:off x="2080911" y="4778939"/>
            <a:ext cx="1987423" cy="1303613"/>
          </a:xfrm>
          <a:prstGeom prst="rect">
            <a:avLst/>
          </a:prstGeom>
          <a:noFill/>
          <a:extLst>
            <a:ext uri="{909E8E84-426E-40DD-AFC4-6F175D3DCCD1}">
              <a14:hiddenFill xmlns:a14="http://schemas.microsoft.com/office/drawing/2010/main">
                <a:solidFill>
                  <a:srgbClr val="FFFFFF"/>
                </a:solidFill>
              </a14:hiddenFill>
            </a:ext>
          </a:extLst>
        </p:spPr>
      </p:pic>
      <p:pic>
        <p:nvPicPr>
          <p:cNvPr id="77" name="Immagine 76">
            <a:extLst>
              <a:ext uri="{FF2B5EF4-FFF2-40B4-BE49-F238E27FC236}">
                <a16:creationId xmlns:a16="http://schemas.microsoft.com/office/drawing/2014/main" id="{FC3AF214-A1F2-4EBF-A865-84680D92576F}"/>
              </a:ext>
            </a:extLst>
          </p:cNvPr>
          <p:cNvPicPr>
            <a:picLocks noChangeAspect="1"/>
          </p:cNvPicPr>
          <p:nvPr/>
        </p:nvPicPr>
        <p:blipFill rotWithShape="1">
          <a:blip r:embed="rId7"/>
          <a:srcRect t="50310"/>
          <a:stretch/>
        </p:blipFill>
        <p:spPr>
          <a:xfrm>
            <a:off x="8221897" y="3350674"/>
            <a:ext cx="1204115" cy="413656"/>
          </a:xfrm>
          <a:prstGeom prst="rect">
            <a:avLst/>
          </a:prstGeom>
        </p:spPr>
      </p:pic>
      <p:pic>
        <p:nvPicPr>
          <p:cNvPr id="86" name="Immagine 85">
            <a:extLst>
              <a:ext uri="{FF2B5EF4-FFF2-40B4-BE49-F238E27FC236}">
                <a16:creationId xmlns:a16="http://schemas.microsoft.com/office/drawing/2014/main" id="{FB578AFB-0FE7-4790-9EAF-1F03ADD2F60C}"/>
              </a:ext>
            </a:extLst>
          </p:cNvPr>
          <p:cNvPicPr>
            <a:picLocks noChangeAspect="1"/>
          </p:cNvPicPr>
          <p:nvPr/>
        </p:nvPicPr>
        <p:blipFill>
          <a:blip r:embed="rId8"/>
          <a:stretch>
            <a:fillRect/>
          </a:stretch>
        </p:blipFill>
        <p:spPr>
          <a:xfrm rot="10800000">
            <a:off x="3779462" y="2923916"/>
            <a:ext cx="1022409" cy="426757"/>
          </a:xfrm>
          <a:prstGeom prst="rect">
            <a:avLst/>
          </a:prstGeom>
        </p:spPr>
      </p:pic>
      <p:pic>
        <p:nvPicPr>
          <p:cNvPr id="87" name="Immagine 86">
            <a:extLst>
              <a:ext uri="{FF2B5EF4-FFF2-40B4-BE49-F238E27FC236}">
                <a16:creationId xmlns:a16="http://schemas.microsoft.com/office/drawing/2014/main" id="{35551998-B127-46CA-964C-DE9DF126D8CE}"/>
              </a:ext>
            </a:extLst>
          </p:cNvPr>
          <p:cNvPicPr>
            <a:picLocks noChangeAspect="1"/>
          </p:cNvPicPr>
          <p:nvPr/>
        </p:nvPicPr>
        <p:blipFill>
          <a:blip r:embed="rId8"/>
          <a:stretch>
            <a:fillRect/>
          </a:stretch>
        </p:blipFill>
        <p:spPr>
          <a:xfrm>
            <a:off x="3824854" y="3297234"/>
            <a:ext cx="1022409" cy="426757"/>
          </a:xfrm>
          <a:prstGeom prst="rect">
            <a:avLst/>
          </a:prstGeom>
        </p:spPr>
      </p:pic>
      <p:pic>
        <p:nvPicPr>
          <p:cNvPr id="91" name="Immagine 90">
            <a:extLst>
              <a:ext uri="{FF2B5EF4-FFF2-40B4-BE49-F238E27FC236}">
                <a16:creationId xmlns:a16="http://schemas.microsoft.com/office/drawing/2014/main" id="{6B94160B-3D05-4B18-8F38-3F64141928DE}"/>
              </a:ext>
            </a:extLst>
          </p:cNvPr>
          <p:cNvPicPr>
            <a:picLocks noChangeAspect="1"/>
          </p:cNvPicPr>
          <p:nvPr/>
        </p:nvPicPr>
        <p:blipFill>
          <a:blip r:embed="rId9"/>
          <a:stretch>
            <a:fillRect/>
          </a:stretch>
        </p:blipFill>
        <p:spPr>
          <a:xfrm>
            <a:off x="2662366" y="4159616"/>
            <a:ext cx="426757" cy="640135"/>
          </a:xfrm>
          <a:prstGeom prst="rect">
            <a:avLst/>
          </a:prstGeom>
        </p:spPr>
      </p:pic>
      <p:pic>
        <p:nvPicPr>
          <p:cNvPr id="92" name="Immagine 91">
            <a:extLst>
              <a:ext uri="{FF2B5EF4-FFF2-40B4-BE49-F238E27FC236}">
                <a16:creationId xmlns:a16="http://schemas.microsoft.com/office/drawing/2014/main" id="{2DA7FAF8-CD2D-40CA-83A2-D327AD6491A4}"/>
              </a:ext>
            </a:extLst>
          </p:cNvPr>
          <p:cNvPicPr>
            <a:picLocks noChangeAspect="1"/>
          </p:cNvPicPr>
          <p:nvPr/>
        </p:nvPicPr>
        <p:blipFill>
          <a:blip r:embed="rId9"/>
          <a:stretch>
            <a:fillRect/>
          </a:stretch>
        </p:blipFill>
        <p:spPr>
          <a:xfrm>
            <a:off x="1416545" y="4119753"/>
            <a:ext cx="426757" cy="640135"/>
          </a:xfrm>
          <a:prstGeom prst="rect">
            <a:avLst/>
          </a:prstGeom>
        </p:spPr>
      </p:pic>
      <p:grpSp>
        <p:nvGrpSpPr>
          <p:cNvPr id="32" name="Gruppo 31">
            <a:extLst>
              <a:ext uri="{FF2B5EF4-FFF2-40B4-BE49-F238E27FC236}">
                <a16:creationId xmlns:a16="http://schemas.microsoft.com/office/drawing/2014/main" id="{F5E83478-28BD-4EC4-A108-6EC27D7CB9DF}"/>
              </a:ext>
            </a:extLst>
          </p:cNvPr>
          <p:cNvGrpSpPr/>
          <p:nvPr/>
        </p:nvGrpSpPr>
        <p:grpSpPr>
          <a:xfrm>
            <a:off x="9542150" y="1349869"/>
            <a:ext cx="2251943" cy="2479066"/>
            <a:chOff x="9455614" y="3603486"/>
            <a:chExt cx="2251943" cy="2479066"/>
          </a:xfrm>
        </p:grpSpPr>
        <p:sp>
          <p:nvSpPr>
            <p:cNvPr id="66" name="Rettangolo con angoli arrotondati 65">
              <a:extLst>
                <a:ext uri="{FF2B5EF4-FFF2-40B4-BE49-F238E27FC236}">
                  <a16:creationId xmlns:a16="http://schemas.microsoft.com/office/drawing/2014/main" id="{602FB208-54FF-4E67-B864-C4919ED6815D}"/>
                </a:ext>
              </a:extLst>
            </p:cNvPr>
            <p:cNvSpPr/>
            <p:nvPr/>
          </p:nvSpPr>
          <p:spPr>
            <a:xfrm>
              <a:off x="9455614" y="3872238"/>
              <a:ext cx="1954820" cy="221031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pic>
          <p:nvPicPr>
            <p:cNvPr id="4" name="Immagine 3">
              <a:extLst>
                <a:ext uri="{FF2B5EF4-FFF2-40B4-BE49-F238E27FC236}">
                  <a16:creationId xmlns:a16="http://schemas.microsoft.com/office/drawing/2014/main" id="{7E0D872E-DC2A-4170-BDA2-14FE3A8E06D2}"/>
                </a:ext>
              </a:extLst>
            </p:cNvPr>
            <p:cNvPicPr>
              <a:picLocks noChangeAspect="1"/>
            </p:cNvPicPr>
            <p:nvPr/>
          </p:nvPicPr>
          <p:blipFill>
            <a:blip r:embed="rId10"/>
            <a:stretch>
              <a:fillRect/>
            </a:stretch>
          </p:blipFill>
          <p:spPr>
            <a:xfrm>
              <a:off x="9885364" y="4019045"/>
              <a:ext cx="1251660" cy="581503"/>
            </a:xfrm>
            <a:prstGeom prst="rect">
              <a:avLst/>
            </a:prstGeom>
          </p:spPr>
        </p:pic>
        <p:pic>
          <p:nvPicPr>
            <p:cNvPr id="7" name="Immagine 6">
              <a:extLst>
                <a:ext uri="{FF2B5EF4-FFF2-40B4-BE49-F238E27FC236}">
                  <a16:creationId xmlns:a16="http://schemas.microsoft.com/office/drawing/2014/main" id="{3200F9F2-9214-4A0F-BCBC-CBE0FD77573B}"/>
                </a:ext>
              </a:extLst>
            </p:cNvPr>
            <p:cNvPicPr>
              <a:picLocks noChangeAspect="1"/>
            </p:cNvPicPr>
            <p:nvPr/>
          </p:nvPicPr>
          <p:blipFill rotWithShape="1">
            <a:blip r:embed="rId11"/>
            <a:srcRect l="-1" t="26895" r="40943" b="34472"/>
            <a:stretch/>
          </p:blipFill>
          <p:spPr>
            <a:xfrm>
              <a:off x="10111089" y="4763038"/>
              <a:ext cx="1181307" cy="578511"/>
            </a:xfrm>
            <a:prstGeom prst="rect">
              <a:avLst/>
            </a:prstGeom>
          </p:spPr>
        </p:pic>
        <p:pic>
          <p:nvPicPr>
            <p:cNvPr id="1026" name="Picture 2" descr="Google">
              <a:extLst>
                <a:ext uri="{FF2B5EF4-FFF2-40B4-BE49-F238E27FC236}">
                  <a16:creationId xmlns:a16="http://schemas.microsoft.com/office/drawing/2014/main" id="{0E5E634A-6B93-48E4-901E-12F1579974A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90664" y="5436406"/>
              <a:ext cx="1312221" cy="459277"/>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descr="Immagine che contiene testo, segnale, clipart, puntamento&#10;&#10;Descrizione generata automaticamente">
              <a:extLst>
                <a:ext uri="{FF2B5EF4-FFF2-40B4-BE49-F238E27FC236}">
                  <a16:creationId xmlns:a16="http://schemas.microsoft.com/office/drawing/2014/main" id="{750F8683-E7A7-41A0-885C-EA2E3A89D5A1}"/>
                </a:ext>
              </a:extLst>
            </p:cNvPr>
            <p:cNvPicPr>
              <a:picLocks noChangeAspect="1"/>
            </p:cNvPicPr>
            <p:nvPr/>
          </p:nvPicPr>
          <p:blipFill>
            <a:blip r:embed="rId13"/>
            <a:stretch>
              <a:fillRect/>
            </a:stretch>
          </p:blipFill>
          <p:spPr>
            <a:xfrm>
              <a:off x="11185371" y="3603486"/>
              <a:ext cx="522186" cy="512613"/>
            </a:xfrm>
            <a:prstGeom prst="rect">
              <a:avLst/>
            </a:prstGeom>
          </p:spPr>
        </p:pic>
      </p:grpSp>
      <p:pic>
        <p:nvPicPr>
          <p:cNvPr id="75" name="Picture 6" descr="Empowering App Development for Developers | Docker">
            <a:extLst>
              <a:ext uri="{FF2B5EF4-FFF2-40B4-BE49-F238E27FC236}">
                <a16:creationId xmlns:a16="http://schemas.microsoft.com/office/drawing/2014/main" id="{388ED8AA-D477-4C08-A89D-A42662BAD44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5744" y="1719340"/>
            <a:ext cx="720443" cy="53709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Empowering App Development for Developers | Docker">
            <a:extLst>
              <a:ext uri="{FF2B5EF4-FFF2-40B4-BE49-F238E27FC236}">
                <a16:creationId xmlns:a16="http://schemas.microsoft.com/office/drawing/2014/main" id="{97E1C103-BB1A-4D33-AA2D-911E64437C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9800" y="1646788"/>
            <a:ext cx="856159" cy="638271"/>
          </a:xfrm>
          <a:prstGeom prst="rect">
            <a:avLst/>
          </a:prstGeom>
          <a:noFill/>
          <a:extLst>
            <a:ext uri="{909E8E84-426E-40DD-AFC4-6F175D3DCCD1}">
              <a14:hiddenFill xmlns:a14="http://schemas.microsoft.com/office/drawing/2010/main">
                <a:solidFill>
                  <a:srgbClr val="FFFFFF"/>
                </a:solidFill>
              </a14:hiddenFill>
            </a:ext>
          </a:extLst>
        </p:spPr>
      </p:pic>
      <p:sp>
        <p:nvSpPr>
          <p:cNvPr id="79" name="CasellaDiTesto 78">
            <a:extLst>
              <a:ext uri="{FF2B5EF4-FFF2-40B4-BE49-F238E27FC236}">
                <a16:creationId xmlns:a16="http://schemas.microsoft.com/office/drawing/2014/main" id="{FC2FCBF1-4B2F-479F-826A-8901E20D0D2A}"/>
              </a:ext>
            </a:extLst>
          </p:cNvPr>
          <p:cNvSpPr txBox="1"/>
          <p:nvPr/>
        </p:nvSpPr>
        <p:spPr>
          <a:xfrm>
            <a:off x="1750213" y="4036505"/>
            <a:ext cx="1217000" cy="246221"/>
          </a:xfrm>
          <a:prstGeom prst="rect">
            <a:avLst/>
          </a:prstGeom>
          <a:noFill/>
        </p:spPr>
        <p:txBody>
          <a:bodyPr wrap="none" rtlCol="0">
            <a:spAutoFit/>
          </a:bodyPr>
          <a:lstStyle/>
          <a:p>
            <a:r>
              <a:rPr lang="it-IT" sz="1000" dirty="0">
                <a:solidFill>
                  <a:srgbClr val="002060"/>
                </a:solidFill>
                <a:latin typeface="+mj-lt"/>
                <a:cs typeface="Arial" panose="020B0604020202020204" pitchFamily="34" charset="0"/>
              </a:rPr>
              <a:t>&lt;</a:t>
            </a:r>
            <a:r>
              <a:rPr lang="it-IT" sz="1000" dirty="0" err="1">
                <a:solidFill>
                  <a:srgbClr val="002060"/>
                </a:solidFill>
                <a:latin typeface="+mj-lt"/>
                <a:cs typeface="Arial" panose="020B0604020202020204" pitchFamily="34" charset="0"/>
              </a:rPr>
              <a:t>Cosmopolitcs</a:t>
            </a:r>
            <a:r>
              <a:rPr lang="it-IT" sz="1000" dirty="0">
                <a:solidFill>
                  <a:srgbClr val="002060"/>
                </a:solidFill>
                <a:latin typeface="+mj-lt"/>
                <a:cs typeface="Arial" panose="020B0604020202020204" pitchFamily="34" charset="0"/>
              </a:rPr>
              <a:t> UI&gt;</a:t>
            </a:r>
          </a:p>
        </p:txBody>
      </p:sp>
      <p:sp>
        <p:nvSpPr>
          <p:cNvPr id="80" name="CasellaDiTesto 79">
            <a:extLst>
              <a:ext uri="{FF2B5EF4-FFF2-40B4-BE49-F238E27FC236}">
                <a16:creationId xmlns:a16="http://schemas.microsoft.com/office/drawing/2014/main" id="{3FB3D587-56E0-44D5-9FB3-39953F2EEE12}"/>
              </a:ext>
            </a:extLst>
          </p:cNvPr>
          <p:cNvSpPr txBox="1"/>
          <p:nvPr/>
        </p:nvSpPr>
        <p:spPr>
          <a:xfrm>
            <a:off x="5932144" y="6340390"/>
            <a:ext cx="1566454" cy="246221"/>
          </a:xfrm>
          <a:prstGeom prst="rect">
            <a:avLst/>
          </a:prstGeom>
          <a:noFill/>
        </p:spPr>
        <p:txBody>
          <a:bodyPr wrap="none" rtlCol="0">
            <a:spAutoFit/>
          </a:bodyPr>
          <a:lstStyle/>
          <a:p>
            <a:r>
              <a:rPr lang="it-IT" sz="1000" dirty="0">
                <a:solidFill>
                  <a:srgbClr val="002060"/>
                </a:solidFill>
                <a:latin typeface="+mj-lt"/>
                <a:cs typeface="Arial" panose="020B0604020202020204" pitchFamily="34" charset="0"/>
              </a:rPr>
              <a:t>&lt;</a:t>
            </a:r>
            <a:r>
              <a:rPr lang="it-IT" sz="1000" dirty="0" err="1">
                <a:solidFill>
                  <a:srgbClr val="002060"/>
                </a:solidFill>
                <a:latin typeface="+mj-lt"/>
                <a:cs typeface="Arial" panose="020B0604020202020204" pitchFamily="34" charset="0"/>
              </a:rPr>
              <a:t>Microservices</a:t>
            </a:r>
            <a:r>
              <a:rPr lang="it-IT" sz="1000" dirty="0">
                <a:solidFill>
                  <a:srgbClr val="002060"/>
                </a:solidFill>
                <a:latin typeface="+mj-lt"/>
                <a:cs typeface="Arial" panose="020B0604020202020204" pitchFamily="34" charset="0"/>
              </a:rPr>
              <a:t> Back-end&gt;</a:t>
            </a:r>
          </a:p>
        </p:txBody>
      </p:sp>
      <p:pic>
        <p:nvPicPr>
          <p:cNvPr id="81" name="Immagine 80">
            <a:extLst>
              <a:ext uri="{FF2B5EF4-FFF2-40B4-BE49-F238E27FC236}">
                <a16:creationId xmlns:a16="http://schemas.microsoft.com/office/drawing/2014/main" id="{AFF7FBA3-0211-4875-8118-0E2071C64D4F}"/>
              </a:ext>
            </a:extLst>
          </p:cNvPr>
          <p:cNvPicPr>
            <a:picLocks noChangeAspect="1"/>
          </p:cNvPicPr>
          <p:nvPr/>
        </p:nvPicPr>
        <p:blipFill>
          <a:blip r:embed="rId15"/>
          <a:stretch>
            <a:fillRect/>
          </a:stretch>
        </p:blipFill>
        <p:spPr>
          <a:xfrm>
            <a:off x="1310983" y="2297548"/>
            <a:ext cx="2078278" cy="1141069"/>
          </a:xfrm>
          <a:prstGeom prst="rect">
            <a:avLst/>
          </a:prstGeom>
        </p:spPr>
      </p:pic>
      <p:grpSp>
        <p:nvGrpSpPr>
          <p:cNvPr id="33" name="Gruppo 32">
            <a:extLst>
              <a:ext uri="{FF2B5EF4-FFF2-40B4-BE49-F238E27FC236}">
                <a16:creationId xmlns:a16="http://schemas.microsoft.com/office/drawing/2014/main" id="{2BE646D3-52F8-4F36-8FA1-E0637B0FFDB9}"/>
              </a:ext>
            </a:extLst>
          </p:cNvPr>
          <p:cNvGrpSpPr/>
          <p:nvPr/>
        </p:nvGrpSpPr>
        <p:grpSpPr>
          <a:xfrm>
            <a:off x="9542150" y="4132915"/>
            <a:ext cx="2341127" cy="1959160"/>
            <a:chOff x="9405616" y="1277800"/>
            <a:chExt cx="2341127" cy="1959160"/>
          </a:xfrm>
        </p:grpSpPr>
        <p:grpSp>
          <p:nvGrpSpPr>
            <p:cNvPr id="10" name="Gruppo 9">
              <a:extLst>
                <a:ext uri="{FF2B5EF4-FFF2-40B4-BE49-F238E27FC236}">
                  <a16:creationId xmlns:a16="http://schemas.microsoft.com/office/drawing/2014/main" id="{ED64B9B9-CAB9-4B41-B956-63E3726ACFC2}"/>
                </a:ext>
              </a:extLst>
            </p:cNvPr>
            <p:cNvGrpSpPr/>
            <p:nvPr/>
          </p:nvGrpSpPr>
          <p:grpSpPr>
            <a:xfrm>
              <a:off x="9405616" y="1277800"/>
              <a:ext cx="2341127" cy="1959160"/>
              <a:chOff x="8952438" y="1212703"/>
              <a:chExt cx="3052614" cy="2346255"/>
            </a:xfrm>
          </p:grpSpPr>
          <p:sp>
            <p:nvSpPr>
              <p:cNvPr id="39" name="Rettangolo con angoli arrotondati 38">
                <a:extLst>
                  <a:ext uri="{FF2B5EF4-FFF2-40B4-BE49-F238E27FC236}">
                    <a16:creationId xmlns:a16="http://schemas.microsoft.com/office/drawing/2014/main" id="{0A3D765C-7318-4ED2-B616-A21338DE36E4}"/>
                  </a:ext>
                </a:extLst>
              </p:cNvPr>
              <p:cNvSpPr/>
              <p:nvPr/>
            </p:nvSpPr>
            <p:spPr>
              <a:xfrm>
                <a:off x="8952438" y="1407231"/>
                <a:ext cx="2521259" cy="2151727"/>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pic>
            <p:nvPicPr>
              <p:cNvPr id="40" name="Picture 22" descr="Amazon Web Services - Wikipedia">
                <a:extLst>
                  <a:ext uri="{FF2B5EF4-FFF2-40B4-BE49-F238E27FC236}">
                    <a16:creationId xmlns:a16="http://schemas.microsoft.com/office/drawing/2014/main" id="{4E41F430-4BD9-4F54-A441-3CE0DEB137B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820202" y="1212703"/>
                <a:ext cx="1184850" cy="71091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Immagine 20">
              <a:extLst>
                <a:ext uri="{FF2B5EF4-FFF2-40B4-BE49-F238E27FC236}">
                  <a16:creationId xmlns:a16="http://schemas.microsoft.com/office/drawing/2014/main" id="{3A1745B1-25C6-4FC1-A8A2-2E24B0175897}"/>
                </a:ext>
              </a:extLst>
            </p:cNvPr>
            <p:cNvPicPr>
              <a:picLocks noChangeAspect="1"/>
            </p:cNvPicPr>
            <p:nvPr/>
          </p:nvPicPr>
          <p:blipFill>
            <a:blip r:embed="rId17"/>
            <a:stretch>
              <a:fillRect/>
            </a:stretch>
          </p:blipFill>
          <p:spPr>
            <a:xfrm>
              <a:off x="9972843" y="1807324"/>
              <a:ext cx="799162" cy="799162"/>
            </a:xfrm>
            <a:prstGeom prst="rect">
              <a:avLst/>
            </a:prstGeom>
          </p:spPr>
        </p:pic>
        <p:sp>
          <p:nvSpPr>
            <p:cNvPr id="82" name="CasellaDiTesto 81">
              <a:extLst>
                <a:ext uri="{FF2B5EF4-FFF2-40B4-BE49-F238E27FC236}">
                  <a16:creationId xmlns:a16="http://schemas.microsoft.com/office/drawing/2014/main" id="{DE1DBD9E-9B87-41C3-9D54-DAFFC21830AD}"/>
                </a:ext>
              </a:extLst>
            </p:cNvPr>
            <p:cNvSpPr txBox="1"/>
            <p:nvPr/>
          </p:nvSpPr>
          <p:spPr>
            <a:xfrm>
              <a:off x="9721765" y="2752446"/>
              <a:ext cx="1422650" cy="338554"/>
            </a:xfrm>
            <a:prstGeom prst="rect">
              <a:avLst/>
            </a:prstGeom>
            <a:noFill/>
          </p:spPr>
          <p:txBody>
            <a:bodyPr wrap="square" rtlCol="0">
              <a:spAutoFit/>
            </a:bodyPr>
            <a:lstStyle/>
            <a:p>
              <a:pPr algn="ctr"/>
              <a:r>
                <a:rPr lang="it-IT" sz="1600" dirty="0"/>
                <a:t>BD Hackathon</a:t>
              </a:r>
            </a:p>
          </p:txBody>
        </p:sp>
      </p:grpSp>
      <p:grpSp>
        <p:nvGrpSpPr>
          <p:cNvPr id="26" name="Gruppo 25">
            <a:extLst>
              <a:ext uri="{FF2B5EF4-FFF2-40B4-BE49-F238E27FC236}">
                <a16:creationId xmlns:a16="http://schemas.microsoft.com/office/drawing/2014/main" id="{BC5ED5A6-221F-4013-9E50-3556841B1A02}"/>
              </a:ext>
            </a:extLst>
          </p:cNvPr>
          <p:cNvGrpSpPr/>
          <p:nvPr/>
        </p:nvGrpSpPr>
        <p:grpSpPr>
          <a:xfrm>
            <a:off x="5599269" y="1772355"/>
            <a:ext cx="1459529" cy="1313761"/>
            <a:chOff x="8199569" y="1617964"/>
            <a:chExt cx="1173024" cy="1056859"/>
          </a:xfrm>
        </p:grpSpPr>
        <p:pic>
          <p:nvPicPr>
            <p:cNvPr id="83" name="Immagine 82">
              <a:extLst>
                <a:ext uri="{FF2B5EF4-FFF2-40B4-BE49-F238E27FC236}">
                  <a16:creationId xmlns:a16="http://schemas.microsoft.com/office/drawing/2014/main" id="{B7A1058A-74AA-4764-A059-86C0648FF3B9}"/>
                </a:ext>
              </a:extLst>
            </p:cNvPr>
            <p:cNvPicPr>
              <a:picLocks noChangeAspect="1"/>
            </p:cNvPicPr>
            <p:nvPr/>
          </p:nvPicPr>
          <p:blipFill>
            <a:blip r:embed="rId18"/>
            <a:stretch>
              <a:fillRect/>
            </a:stretch>
          </p:blipFill>
          <p:spPr>
            <a:xfrm>
              <a:off x="8333645" y="1859280"/>
              <a:ext cx="922980" cy="599703"/>
            </a:xfrm>
            <a:prstGeom prst="rect">
              <a:avLst/>
            </a:prstGeom>
          </p:spPr>
        </p:pic>
        <p:sp>
          <p:nvSpPr>
            <p:cNvPr id="25" name="Esagono 24">
              <a:extLst>
                <a:ext uri="{FF2B5EF4-FFF2-40B4-BE49-F238E27FC236}">
                  <a16:creationId xmlns:a16="http://schemas.microsoft.com/office/drawing/2014/main" id="{8414A45B-7841-4CFA-81C6-EEA2C559669C}"/>
                </a:ext>
              </a:extLst>
            </p:cNvPr>
            <p:cNvSpPr/>
            <p:nvPr/>
          </p:nvSpPr>
          <p:spPr>
            <a:xfrm>
              <a:off x="8199569" y="1617964"/>
              <a:ext cx="1173024" cy="1056859"/>
            </a:xfrm>
            <a:prstGeom prst="hexagon">
              <a:avLst/>
            </a:prstGeom>
            <a:noFill/>
            <a:ln w="28575">
              <a:solidFill>
                <a:schemeClr val="accent1">
                  <a:alpha val="9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solidFill>
                  <a:schemeClr val="dk1"/>
                </a:solidFill>
              </a:endParaRPr>
            </a:p>
          </p:txBody>
        </p:sp>
      </p:grpSp>
      <p:pic>
        <p:nvPicPr>
          <p:cNvPr id="78" name="Picture 6" descr="Empowering App Development for Developers | Docker">
            <a:extLst>
              <a:ext uri="{FF2B5EF4-FFF2-40B4-BE49-F238E27FC236}">
                <a16:creationId xmlns:a16="http://schemas.microsoft.com/office/drawing/2014/main" id="{8C177DD6-0E4C-47BB-AA30-E263C31E206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63478" y="2931863"/>
            <a:ext cx="856159" cy="638271"/>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uppo 29">
            <a:extLst>
              <a:ext uri="{FF2B5EF4-FFF2-40B4-BE49-F238E27FC236}">
                <a16:creationId xmlns:a16="http://schemas.microsoft.com/office/drawing/2014/main" id="{FAA7C1D3-A22C-447B-89FC-2ADD5A034E3D}"/>
              </a:ext>
            </a:extLst>
          </p:cNvPr>
          <p:cNvGrpSpPr/>
          <p:nvPr/>
        </p:nvGrpSpPr>
        <p:grpSpPr>
          <a:xfrm>
            <a:off x="6037501" y="3246181"/>
            <a:ext cx="1466171" cy="1313761"/>
            <a:chOff x="5541707" y="3286787"/>
            <a:chExt cx="1466171" cy="1313761"/>
          </a:xfrm>
        </p:grpSpPr>
        <p:sp>
          <p:nvSpPr>
            <p:cNvPr id="76" name="CasellaDiTesto 75">
              <a:extLst>
                <a:ext uri="{FF2B5EF4-FFF2-40B4-BE49-F238E27FC236}">
                  <a16:creationId xmlns:a16="http://schemas.microsoft.com/office/drawing/2014/main" id="{D1ABF3B7-80E4-4286-B8B1-DDACBBBC9149}"/>
                </a:ext>
              </a:extLst>
            </p:cNvPr>
            <p:cNvSpPr txBox="1"/>
            <p:nvPr/>
          </p:nvSpPr>
          <p:spPr>
            <a:xfrm>
              <a:off x="5661729" y="4034643"/>
              <a:ext cx="1299853" cy="307777"/>
            </a:xfrm>
            <a:prstGeom prst="rect">
              <a:avLst/>
            </a:prstGeom>
            <a:noFill/>
          </p:spPr>
          <p:txBody>
            <a:bodyPr wrap="square" rtlCol="0">
              <a:spAutoFit/>
            </a:bodyPr>
            <a:lstStyle/>
            <a:p>
              <a:r>
                <a:rPr lang="it-IT" sz="1400" dirty="0">
                  <a:solidFill>
                    <a:srgbClr val="92D050"/>
                  </a:solidFill>
                </a:rPr>
                <a:t>{JSON-Server}</a:t>
              </a:r>
            </a:p>
          </p:txBody>
        </p:sp>
        <p:pic>
          <p:nvPicPr>
            <p:cNvPr id="1028" name="Picture 4" descr="Creare delle API da zero con JSON Server">
              <a:extLst>
                <a:ext uri="{FF2B5EF4-FFF2-40B4-BE49-F238E27FC236}">
                  <a16:creationId xmlns:a16="http://schemas.microsoft.com/office/drawing/2014/main" id="{664C11AD-7EC4-4019-A8D8-BA46AE37A91C}"/>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0879" r="34385"/>
            <a:stretch/>
          </p:blipFill>
          <p:spPr bwMode="auto">
            <a:xfrm>
              <a:off x="5893160" y="3400533"/>
              <a:ext cx="659447" cy="561360"/>
            </a:xfrm>
            <a:prstGeom prst="rect">
              <a:avLst/>
            </a:prstGeom>
            <a:noFill/>
            <a:extLst>
              <a:ext uri="{909E8E84-426E-40DD-AFC4-6F175D3DCCD1}">
                <a14:hiddenFill xmlns:a14="http://schemas.microsoft.com/office/drawing/2010/main">
                  <a:solidFill>
                    <a:srgbClr val="FFFFFF"/>
                  </a:solidFill>
                </a14:hiddenFill>
              </a:ext>
            </a:extLst>
          </p:spPr>
        </p:pic>
        <p:sp>
          <p:nvSpPr>
            <p:cNvPr id="84" name="Esagono 83">
              <a:extLst>
                <a:ext uri="{FF2B5EF4-FFF2-40B4-BE49-F238E27FC236}">
                  <a16:creationId xmlns:a16="http://schemas.microsoft.com/office/drawing/2014/main" id="{E802EA52-2DEE-4C1A-AC8E-C578587C4EFB}"/>
                </a:ext>
              </a:extLst>
            </p:cNvPr>
            <p:cNvSpPr/>
            <p:nvPr/>
          </p:nvSpPr>
          <p:spPr>
            <a:xfrm>
              <a:off x="5541707" y="3286787"/>
              <a:ext cx="1466171" cy="1313761"/>
            </a:xfrm>
            <a:prstGeom prst="hexagon">
              <a:avLst/>
            </a:prstGeom>
            <a:noFill/>
            <a:ln w="28575">
              <a:solidFill>
                <a:schemeClr val="accent1">
                  <a:alpha val="9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solidFill>
                  <a:schemeClr val="dk1"/>
                </a:solidFill>
              </a:endParaRPr>
            </a:p>
          </p:txBody>
        </p:sp>
      </p:grpSp>
      <p:pic>
        <p:nvPicPr>
          <p:cNvPr id="51" name="Picture 6" descr="Empowering App Development for Developers | Docker">
            <a:extLst>
              <a:ext uri="{FF2B5EF4-FFF2-40B4-BE49-F238E27FC236}">
                <a16:creationId xmlns:a16="http://schemas.microsoft.com/office/drawing/2014/main" id="{D9F96024-BE6F-42DC-B607-1685BE0E6A3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56446" y="4730534"/>
            <a:ext cx="785818" cy="638271"/>
          </a:xfrm>
          <a:prstGeom prst="rect">
            <a:avLst/>
          </a:prstGeom>
          <a:noFill/>
          <a:extLst>
            <a:ext uri="{909E8E84-426E-40DD-AFC4-6F175D3DCCD1}">
              <a14:hiddenFill xmlns:a14="http://schemas.microsoft.com/office/drawing/2010/main">
                <a:solidFill>
                  <a:srgbClr val="FFFFFF"/>
                </a:solidFill>
              </a14:hiddenFill>
            </a:ext>
          </a:extLst>
        </p:spPr>
      </p:pic>
      <p:pic>
        <p:nvPicPr>
          <p:cNvPr id="18" name="Immagine 17" descr="Immagine che contiene testo&#10;&#10;Descrizione generata automaticamente">
            <a:extLst>
              <a:ext uri="{FF2B5EF4-FFF2-40B4-BE49-F238E27FC236}">
                <a16:creationId xmlns:a16="http://schemas.microsoft.com/office/drawing/2014/main" id="{98D7DC1E-8CAD-4D49-AA0C-132C277E7193}"/>
              </a:ext>
            </a:extLst>
          </p:cNvPr>
          <p:cNvPicPr>
            <a:picLocks noChangeAspect="1"/>
          </p:cNvPicPr>
          <p:nvPr/>
        </p:nvPicPr>
        <p:blipFill>
          <a:blip r:embed="rId20"/>
          <a:stretch>
            <a:fillRect/>
          </a:stretch>
        </p:blipFill>
        <p:spPr>
          <a:xfrm>
            <a:off x="5661729" y="5465287"/>
            <a:ext cx="1270765" cy="502748"/>
          </a:xfrm>
          <a:prstGeom prst="rect">
            <a:avLst/>
          </a:prstGeom>
        </p:spPr>
      </p:pic>
      <p:sp>
        <p:nvSpPr>
          <p:cNvPr id="90" name="Esagono 89">
            <a:extLst>
              <a:ext uri="{FF2B5EF4-FFF2-40B4-BE49-F238E27FC236}">
                <a16:creationId xmlns:a16="http://schemas.microsoft.com/office/drawing/2014/main" id="{F1C790F9-5E67-4C64-A5E2-0E72E5EB1EFF}"/>
              </a:ext>
            </a:extLst>
          </p:cNvPr>
          <p:cNvSpPr/>
          <p:nvPr/>
        </p:nvSpPr>
        <p:spPr>
          <a:xfrm>
            <a:off x="5599268" y="4846711"/>
            <a:ext cx="1572731" cy="1384381"/>
          </a:xfrm>
          <a:prstGeom prst="hexagon">
            <a:avLst/>
          </a:prstGeom>
          <a:noFill/>
          <a:ln w="28575">
            <a:solidFill>
              <a:schemeClr val="accent1">
                <a:alpha val="9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solidFill>
                <a:schemeClr val="dk1"/>
              </a:solidFill>
            </a:endParaRPr>
          </a:p>
        </p:txBody>
      </p:sp>
      <p:pic>
        <p:nvPicPr>
          <p:cNvPr id="93" name="Picture 4">
            <a:extLst>
              <a:ext uri="{FF2B5EF4-FFF2-40B4-BE49-F238E27FC236}">
                <a16:creationId xmlns:a16="http://schemas.microsoft.com/office/drawing/2014/main" id="{D3A0AAB2-648C-4028-A35C-DCAFDBFA6A2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9543" y="5063110"/>
            <a:ext cx="655333" cy="533173"/>
          </a:xfrm>
          <a:prstGeom prst="rect">
            <a:avLst/>
          </a:prstGeom>
          <a:noFill/>
          <a:extLst>
            <a:ext uri="{909E8E84-426E-40DD-AFC4-6F175D3DCCD1}">
              <a14:hiddenFill xmlns:a14="http://schemas.microsoft.com/office/drawing/2010/main">
                <a:solidFill>
                  <a:srgbClr val="FFFFFF"/>
                </a:solidFill>
              </a14:hiddenFill>
            </a:ext>
          </a:extLst>
        </p:spPr>
      </p:pic>
      <p:sp>
        <p:nvSpPr>
          <p:cNvPr id="97" name="CasellaDiTesto 96">
            <a:extLst>
              <a:ext uri="{FF2B5EF4-FFF2-40B4-BE49-F238E27FC236}">
                <a16:creationId xmlns:a16="http://schemas.microsoft.com/office/drawing/2014/main" id="{68238EF8-BB82-4718-91A0-328B4DAB49E2}"/>
              </a:ext>
            </a:extLst>
          </p:cNvPr>
          <p:cNvSpPr txBox="1"/>
          <p:nvPr/>
        </p:nvSpPr>
        <p:spPr>
          <a:xfrm rot="16200000">
            <a:off x="-430105" y="2033889"/>
            <a:ext cx="2409760" cy="400110"/>
          </a:xfrm>
          <a:prstGeom prst="rect">
            <a:avLst/>
          </a:prstGeom>
          <a:noFill/>
        </p:spPr>
        <p:txBody>
          <a:bodyPr wrap="square" rtlCol="0">
            <a:spAutoFit/>
          </a:bodyPr>
          <a:lstStyle/>
          <a:p>
            <a:r>
              <a:rPr lang="it-IT" sz="2000" dirty="0" err="1">
                <a:solidFill>
                  <a:srgbClr val="00B0F0"/>
                </a:solidFill>
              </a:rPr>
              <a:t>visualization</a:t>
            </a:r>
            <a:endParaRPr lang="it-IT" sz="2000" dirty="0">
              <a:solidFill>
                <a:srgbClr val="00B0F0"/>
              </a:solidFill>
            </a:endParaRPr>
          </a:p>
        </p:txBody>
      </p:sp>
      <p:sp>
        <p:nvSpPr>
          <p:cNvPr id="98" name="CasellaDiTesto 97">
            <a:extLst>
              <a:ext uri="{FF2B5EF4-FFF2-40B4-BE49-F238E27FC236}">
                <a16:creationId xmlns:a16="http://schemas.microsoft.com/office/drawing/2014/main" id="{CD4237C2-B426-4873-83C0-F11E3D7E70FB}"/>
              </a:ext>
            </a:extLst>
          </p:cNvPr>
          <p:cNvSpPr txBox="1"/>
          <p:nvPr/>
        </p:nvSpPr>
        <p:spPr>
          <a:xfrm rot="16200000">
            <a:off x="4315958" y="5281958"/>
            <a:ext cx="1566453" cy="400110"/>
          </a:xfrm>
          <a:prstGeom prst="rect">
            <a:avLst/>
          </a:prstGeom>
          <a:noFill/>
        </p:spPr>
        <p:txBody>
          <a:bodyPr wrap="square" rtlCol="0">
            <a:spAutoFit/>
          </a:bodyPr>
          <a:lstStyle/>
          <a:p>
            <a:r>
              <a:rPr lang="it-IT" sz="2000" dirty="0">
                <a:solidFill>
                  <a:srgbClr val="00B0F0"/>
                </a:solidFill>
              </a:rPr>
              <a:t>processing</a:t>
            </a:r>
          </a:p>
        </p:txBody>
      </p:sp>
      <p:sp>
        <p:nvSpPr>
          <p:cNvPr id="99" name="CasellaDiTesto 98">
            <a:extLst>
              <a:ext uri="{FF2B5EF4-FFF2-40B4-BE49-F238E27FC236}">
                <a16:creationId xmlns:a16="http://schemas.microsoft.com/office/drawing/2014/main" id="{846AEA6F-95A3-45DA-811F-5B3190A5EDC4}"/>
              </a:ext>
            </a:extLst>
          </p:cNvPr>
          <p:cNvSpPr txBox="1"/>
          <p:nvPr/>
        </p:nvSpPr>
        <p:spPr>
          <a:xfrm>
            <a:off x="8588554" y="3102454"/>
            <a:ext cx="908691" cy="400110"/>
          </a:xfrm>
          <a:prstGeom prst="rect">
            <a:avLst/>
          </a:prstGeom>
          <a:noFill/>
        </p:spPr>
        <p:txBody>
          <a:bodyPr wrap="square" rtlCol="0">
            <a:spAutoFit/>
          </a:bodyPr>
          <a:lstStyle/>
          <a:p>
            <a:r>
              <a:rPr lang="it-IT" sz="2000" dirty="0">
                <a:solidFill>
                  <a:srgbClr val="00B0F0"/>
                </a:solidFill>
              </a:rPr>
              <a:t>Data</a:t>
            </a:r>
          </a:p>
        </p:txBody>
      </p:sp>
      <p:sp>
        <p:nvSpPr>
          <p:cNvPr id="100" name="CasellaDiTesto 99">
            <a:extLst>
              <a:ext uri="{FF2B5EF4-FFF2-40B4-BE49-F238E27FC236}">
                <a16:creationId xmlns:a16="http://schemas.microsoft.com/office/drawing/2014/main" id="{A00FDC77-BED3-41D5-B04C-39879B774639}"/>
              </a:ext>
            </a:extLst>
          </p:cNvPr>
          <p:cNvSpPr txBox="1"/>
          <p:nvPr/>
        </p:nvSpPr>
        <p:spPr>
          <a:xfrm>
            <a:off x="3753621" y="3677152"/>
            <a:ext cx="947695" cy="400110"/>
          </a:xfrm>
          <a:prstGeom prst="rect">
            <a:avLst/>
          </a:prstGeom>
          <a:noFill/>
        </p:spPr>
        <p:txBody>
          <a:bodyPr wrap="none" rtlCol="0">
            <a:spAutoFit/>
          </a:bodyPr>
          <a:lstStyle/>
          <a:p>
            <a:r>
              <a:rPr lang="it-IT" sz="2000" dirty="0">
                <a:solidFill>
                  <a:srgbClr val="00B0F0"/>
                </a:solidFill>
              </a:rPr>
              <a:t>{JSON}</a:t>
            </a:r>
          </a:p>
        </p:txBody>
      </p:sp>
    </p:spTree>
    <p:extLst>
      <p:ext uri="{BB962C8B-B14F-4D97-AF65-F5344CB8AC3E}">
        <p14:creationId xmlns:p14="http://schemas.microsoft.com/office/powerpoint/2010/main" val="292926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97" grpId="0"/>
      <p:bldP spid="98" grpId="0"/>
      <p:bldP spid="9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468895" y="503475"/>
            <a:ext cx="11269308" cy="384721"/>
          </a:xfrm>
        </p:spPr>
        <p:txBody>
          <a:bodyPr/>
          <a:lstStyle/>
          <a:p>
            <a:pPr>
              <a:spcBef>
                <a:spcPts val="0"/>
              </a:spcBef>
              <a:defRPr/>
            </a:pPr>
            <a:r>
              <a:rPr lang="en-US" dirty="0"/>
              <a:t>Cosmopolitics: in action</a:t>
            </a:r>
            <a:endParaRPr lang="en-US" b="0" dirty="0"/>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7</a:t>
            </a:fld>
            <a:endParaRPr lang="en-US" dirty="0"/>
          </a:p>
        </p:txBody>
      </p:sp>
      <p:sp>
        <p:nvSpPr>
          <p:cNvPr id="38" name="Segnaposto piè di pagina 3">
            <a:extLst>
              <a:ext uri="{FF2B5EF4-FFF2-40B4-BE49-F238E27FC236}">
                <a16:creationId xmlns:a16="http://schemas.microsoft.com/office/drawing/2014/main" id="{B3B9E0FC-8C2D-4F20-905C-2FDB358813F0}"/>
              </a:ext>
            </a:extLst>
          </p:cNvPr>
          <p:cNvSpPr>
            <a:spLocks noGrp="1"/>
          </p:cNvSpPr>
          <p:nvPr>
            <p:ph type="ftr" sz="quarter" idx="10"/>
          </p:nvPr>
        </p:nvSpPr>
        <p:spPr>
          <a:xfrm>
            <a:off x="898588" y="6394753"/>
            <a:ext cx="9644444" cy="259965"/>
          </a:xfrm>
        </p:spPr>
        <p:txBody>
          <a:bodyPr/>
          <a:lstStyle/>
          <a:p>
            <a:pPr>
              <a:defRPr/>
            </a:pPr>
            <a:r>
              <a:rPr lang="en-US" dirty="0"/>
              <a:t>Cosmopolitics | FRANCESCO AMATO</a:t>
            </a:r>
          </a:p>
        </p:txBody>
      </p:sp>
      <p:cxnSp>
        <p:nvCxnSpPr>
          <p:cNvPr id="10" name="Connettore diritto 9">
            <a:extLst>
              <a:ext uri="{FF2B5EF4-FFF2-40B4-BE49-F238E27FC236}">
                <a16:creationId xmlns:a16="http://schemas.microsoft.com/office/drawing/2014/main" id="{4E72EA4A-8904-4F38-92C8-E3BC14BD475F}"/>
              </a:ext>
            </a:extLst>
          </p:cNvPr>
          <p:cNvCxnSpPr/>
          <p:nvPr/>
        </p:nvCxnSpPr>
        <p:spPr>
          <a:xfrm>
            <a:off x="8629093" y="1582251"/>
            <a:ext cx="0" cy="472948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60882A03-5A1C-4928-AB76-6EC3BE6EC1B4}"/>
              </a:ext>
            </a:extLst>
          </p:cNvPr>
          <p:cNvCxnSpPr/>
          <p:nvPr/>
        </p:nvCxnSpPr>
        <p:spPr>
          <a:xfrm>
            <a:off x="4364627" y="1561141"/>
            <a:ext cx="0" cy="4729489"/>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36" name="CasellaDiTesto 35">
            <a:extLst>
              <a:ext uri="{FF2B5EF4-FFF2-40B4-BE49-F238E27FC236}">
                <a16:creationId xmlns:a16="http://schemas.microsoft.com/office/drawing/2014/main" id="{3E558E93-80D0-47D4-9F3D-B36F140374FE}"/>
              </a:ext>
            </a:extLst>
          </p:cNvPr>
          <p:cNvSpPr txBox="1"/>
          <p:nvPr/>
        </p:nvSpPr>
        <p:spPr>
          <a:xfrm>
            <a:off x="8709317" y="1382787"/>
            <a:ext cx="3258441" cy="461665"/>
          </a:xfrm>
          <a:prstGeom prst="rect">
            <a:avLst/>
          </a:prstGeom>
          <a:noFill/>
        </p:spPr>
        <p:txBody>
          <a:bodyPr wrap="square" rtlCol="0">
            <a:spAutoFit/>
          </a:bodyPr>
          <a:lstStyle/>
          <a:p>
            <a:pPr algn="ctr"/>
            <a:r>
              <a:rPr lang="it-IT" sz="2400" b="1" dirty="0">
                <a:solidFill>
                  <a:srgbClr val="595959"/>
                </a:solidFill>
                <a:latin typeface="Arial" panose="020B0604020202020204" pitchFamily="34" charset="0"/>
                <a:ea typeface="+mj-ea"/>
                <a:cs typeface="Arial" panose="020B0604020202020204" pitchFamily="34" charset="0"/>
              </a:rPr>
              <a:t>Data Collection</a:t>
            </a:r>
          </a:p>
        </p:txBody>
      </p:sp>
      <p:sp>
        <p:nvSpPr>
          <p:cNvPr id="37" name="CasellaDiTesto 36">
            <a:extLst>
              <a:ext uri="{FF2B5EF4-FFF2-40B4-BE49-F238E27FC236}">
                <a16:creationId xmlns:a16="http://schemas.microsoft.com/office/drawing/2014/main" id="{86FABA3A-C629-490E-9955-32CB2E517E37}"/>
              </a:ext>
            </a:extLst>
          </p:cNvPr>
          <p:cNvSpPr txBox="1"/>
          <p:nvPr/>
        </p:nvSpPr>
        <p:spPr>
          <a:xfrm>
            <a:off x="4641805" y="1382787"/>
            <a:ext cx="3258441" cy="461665"/>
          </a:xfrm>
          <a:prstGeom prst="rect">
            <a:avLst/>
          </a:prstGeom>
          <a:noFill/>
        </p:spPr>
        <p:txBody>
          <a:bodyPr wrap="square" rtlCol="0">
            <a:spAutoFit/>
          </a:bodyPr>
          <a:lstStyle/>
          <a:p>
            <a:pPr algn="ctr"/>
            <a:r>
              <a:rPr lang="it-IT" sz="2400" b="1" dirty="0">
                <a:solidFill>
                  <a:srgbClr val="595959"/>
                </a:solidFill>
                <a:latin typeface="Arial" panose="020B0604020202020204" pitchFamily="34" charset="0"/>
                <a:ea typeface="+mj-ea"/>
                <a:cs typeface="Arial" panose="020B0604020202020204" pitchFamily="34" charset="0"/>
              </a:rPr>
              <a:t>Data Processing</a:t>
            </a:r>
          </a:p>
        </p:txBody>
      </p:sp>
      <p:sp>
        <p:nvSpPr>
          <p:cNvPr id="39" name="CasellaDiTesto 38">
            <a:extLst>
              <a:ext uri="{FF2B5EF4-FFF2-40B4-BE49-F238E27FC236}">
                <a16:creationId xmlns:a16="http://schemas.microsoft.com/office/drawing/2014/main" id="{99F52CE7-1023-4902-A492-3BAE351749DD}"/>
              </a:ext>
            </a:extLst>
          </p:cNvPr>
          <p:cNvSpPr txBox="1"/>
          <p:nvPr/>
        </p:nvSpPr>
        <p:spPr>
          <a:xfrm>
            <a:off x="574294" y="1382787"/>
            <a:ext cx="3258441" cy="461665"/>
          </a:xfrm>
          <a:prstGeom prst="rect">
            <a:avLst/>
          </a:prstGeom>
          <a:noFill/>
        </p:spPr>
        <p:txBody>
          <a:bodyPr wrap="square" rtlCol="0">
            <a:spAutoFit/>
          </a:bodyPr>
          <a:lstStyle/>
          <a:p>
            <a:pPr algn="ctr"/>
            <a:r>
              <a:rPr lang="it-IT" sz="2400" b="1" dirty="0">
                <a:solidFill>
                  <a:srgbClr val="595959"/>
                </a:solidFill>
                <a:latin typeface="Arial" panose="020B0604020202020204" pitchFamily="34" charset="0"/>
                <a:ea typeface="+mj-ea"/>
                <a:cs typeface="Arial" panose="020B0604020202020204" pitchFamily="34" charset="0"/>
              </a:rPr>
              <a:t>Data </a:t>
            </a:r>
            <a:r>
              <a:rPr lang="it-IT" sz="2400" b="1" dirty="0" err="1">
                <a:solidFill>
                  <a:srgbClr val="595959"/>
                </a:solidFill>
                <a:latin typeface="Arial" panose="020B0604020202020204" pitchFamily="34" charset="0"/>
                <a:ea typeface="+mj-ea"/>
                <a:cs typeface="Arial" panose="020B0604020202020204" pitchFamily="34" charset="0"/>
              </a:rPr>
              <a:t>Visualization</a:t>
            </a:r>
            <a:endParaRPr lang="it-IT" sz="2400" b="1" dirty="0">
              <a:solidFill>
                <a:srgbClr val="595959"/>
              </a:solidFill>
              <a:latin typeface="Arial" panose="020B0604020202020204" pitchFamily="34" charset="0"/>
              <a:ea typeface="+mj-ea"/>
              <a:cs typeface="Arial" panose="020B0604020202020204" pitchFamily="34" charset="0"/>
            </a:endParaRPr>
          </a:p>
        </p:txBody>
      </p:sp>
      <p:grpSp>
        <p:nvGrpSpPr>
          <p:cNvPr id="40" name="Gruppo 39">
            <a:extLst>
              <a:ext uri="{FF2B5EF4-FFF2-40B4-BE49-F238E27FC236}">
                <a16:creationId xmlns:a16="http://schemas.microsoft.com/office/drawing/2014/main" id="{2ED1B2BC-B509-49A2-8E71-D72128431009}"/>
              </a:ext>
            </a:extLst>
          </p:cNvPr>
          <p:cNvGrpSpPr/>
          <p:nvPr/>
        </p:nvGrpSpPr>
        <p:grpSpPr>
          <a:xfrm>
            <a:off x="9147883" y="2634648"/>
            <a:ext cx="2251943" cy="2479066"/>
            <a:chOff x="9455614" y="3603486"/>
            <a:chExt cx="2251943" cy="2479066"/>
          </a:xfrm>
        </p:grpSpPr>
        <p:sp>
          <p:nvSpPr>
            <p:cNvPr id="41" name="Rettangolo con angoli arrotondati 40">
              <a:extLst>
                <a:ext uri="{FF2B5EF4-FFF2-40B4-BE49-F238E27FC236}">
                  <a16:creationId xmlns:a16="http://schemas.microsoft.com/office/drawing/2014/main" id="{53332CE6-0D82-48F3-90C0-D9ADF2D9B263}"/>
                </a:ext>
              </a:extLst>
            </p:cNvPr>
            <p:cNvSpPr/>
            <p:nvPr/>
          </p:nvSpPr>
          <p:spPr>
            <a:xfrm>
              <a:off x="9455614" y="3872238"/>
              <a:ext cx="1954820" cy="221031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dirty="0"/>
            </a:p>
          </p:txBody>
        </p:sp>
        <p:pic>
          <p:nvPicPr>
            <p:cNvPr id="42" name="Immagine 41">
              <a:extLst>
                <a:ext uri="{FF2B5EF4-FFF2-40B4-BE49-F238E27FC236}">
                  <a16:creationId xmlns:a16="http://schemas.microsoft.com/office/drawing/2014/main" id="{2CE160D6-B8FF-42C0-993B-BB1BD91A9E71}"/>
                </a:ext>
              </a:extLst>
            </p:cNvPr>
            <p:cNvPicPr>
              <a:picLocks noChangeAspect="1"/>
            </p:cNvPicPr>
            <p:nvPr/>
          </p:nvPicPr>
          <p:blipFill>
            <a:blip r:embed="rId2"/>
            <a:stretch>
              <a:fillRect/>
            </a:stretch>
          </p:blipFill>
          <p:spPr>
            <a:xfrm>
              <a:off x="9885364" y="4019045"/>
              <a:ext cx="1251660" cy="581503"/>
            </a:xfrm>
            <a:prstGeom prst="rect">
              <a:avLst/>
            </a:prstGeom>
          </p:spPr>
        </p:pic>
        <p:pic>
          <p:nvPicPr>
            <p:cNvPr id="43" name="Immagine 42">
              <a:extLst>
                <a:ext uri="{FF2B5EF4-FFF2-40B4-BE49-F238E27FC236}">
                  <a16:creationId xmlns:a16="http://schemas.microsoft.com/office/drawing/2014/main" id="{402DDBFD-ECB8-4D2F-97C9-7E7F32F64B97}"/>
                </a:ext>
              </a:extLst>
            </p:cNvPr>
            <p:cNvPicPr>
              <a:picLocks noChangeAspect="1"/>
            </p:cNvPicPr>
            <p:nvPr/>
          </p:nvPicPr>
          <p:blipFill rotWithShape="1">
            <a:blip r:embed="rId3"/>
            <a:srcRect l="-1" t="26895" r="40943" b="34472"/>
            <a:stretch/>
          </p:blipFill>
          <p:spPr>
            <a:xfrm>
              <a:off x="10111089" y="4763038"/>
              <a:ext cx="1181307" cy="578511"/>
            </a:xfrm>
            <a:prstGeom prst="rect">
              <a:avLst/>
            </a:prstGeom>
          </p:spPr>
        </p:pic>
        <p:pic>
          <p:nvPicPr>
            <p:cNvPr id="44" name="Picture 2" descr="Google">
              <a:extLst>
                <a:ext uri="{FF2B5EF4-FFF2-40B4-BE49-F238E27FC236}">
                  <a16:creationId xmlns:a16="http://schemas.microsoft.com/office/drawing/2014/main" id="{630C0E3F-3756-49DF-850A-7CB8DAB31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0664" y="5436406"/>
              <a:ext cx="1312221" cy="459277"/>
            </a:xfrm>
            <a:prstGeom prst="rect">
              <a:avLst/>
            </a:prstGeom>
            <a:noFill/>
            <a:extLst>
              <a:ext uri="{909E8E84-426E-40DD-AFC4-6F175D3DCCD1}">
                <a14:hiddenFill xmlns:a14="http://schemas.microsoft.com/office/drawing/2010/main">
                  <a:solidFill>
                    <a:srgbClr val="FFFFFF"/>
                  </a:solidFill>
                </a14:hiddenFill>
              </a:ext>
            </a:extLst>
          </p:spPr>
        </p:pic>
        <p:pic>
          <p:nvPicPr>
            <p:cNvPr id="45" name="Immagine 44" descr="Immagine che contiene testo, segnale, clipart, puntamento&#10;&#10;Descrizione generata automaticamente">
              <a:extLst>
                <a:ext uri="{FF2B5EF4-FFF2-40B4-BE49-F238E27FC236}">
                  <a16:creationId xmlns:a16="http://schemas.microsoft.com/office/drawing/2014/main" id="{ECD95C30-B14E-452F-BEE5-5B53E5DAD3D9}"/>
                </a:ext>
              </a:extLst>
            </p:cNvPr>
            <p:cNvPicPr>
              <a:picLocks noChangeAspect="1"/>
            </p:cNvPicPr>
            <p:nvPr/>
          </p:nvPicPr>
          <p:blipFill>
            <a:blip r:embed="rId5"/>
            <a:stretch>
              <a:fillRect/>
            </a:stretch>
          </p:blipFill>
          <p:spPr>
            <a:xfrm>
              <a:off x="11185371" y="3603486"/>
              <a:ext cx="522186" cy="512613"/>
            </a:xfrm>
            <a:prstGeom prst="rect">
              <a:avLst/>
            </a:prstGeom>
          </p:spPr>
        </p:pic>
      </p:grpSp>
      <p:grpSp>
        <p:nvGrpSpPr>
          <p:cNvPr id="14" name="Gruppo 13">
            <a:extLst>
              <a:ext uri="{FF2B5EF4-FFF2-40B4-BE49-F238E27FC236}">
                <a16:creationId xmlns:a16="http://schemas.microsoft.com/office/drawing/2014/main" id="{3EDB780E-3A3C-4F26-A8CB-3815B77C0F55}"/>
              </a:ext>
            </a:extLst>
          </p:cNvPr>
          <p:cNvGrpSpPr/>
          <p:nvPr/>
        </p:nvGrpSpPr>
        <p:grpSpPr>
          <a:xfrm>
            <a:off x="4093911" y="3104892"/>
            <a:ext cx="541431" cy="1754208"/>
            <a:chOff x="3589732" y="3050207"/>
            <a:chExt cx="541431" cy="1754208"/>
          </a:xfrm>
        </p:grpSpPr>
        <p:sp>
          <p:nvSpPr>
            <p:cNvPr id="13" name="Rettangolo 12">
              <a:extLst>
                <a:ext uri="{FF2B5EF4-FFF2-40B4-BE49-F238E27FC236}">
                  <a16:creationId xmlns:a16="http://schemas.microsoft.com/office/drawing/2014/main" id="{6BDBFF5E-4F71-427F-BC1F-665095ED67E6}"/>
                </a:ext>
              </a:extLst>
            </p:cNvPr>
            <p:cNvSpPr/>
            <p:nvPr/>
          </p:nvSpPr>
          <p:spPr>
            <a:xfrm>
              <a:off x="3594153" y="3050207"/>
              <a:ext cx="497079" cy="1754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6" name="Picture 30" descr="FDTW - Strategic BI &amp; Analytics">
              <a:extLst>
                <a:ext uri="{FF2B5EF4-FFF2-40B4-BE49-F238E27FC236}">
                  <a16:creationId xmlns:a16="http://schemas.microsoft.com/office/drawing/2014/main" id="{E6F3EC3A-C28D-4350-84DA-1620A2666C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834" b="31946"/>
            <a:stretch/>
          </p:blipFill>
          <p:spPr bwMode="auto">
            <a:xfrm rot="16200000">
              <a:off x="3129538" y="3663811"/>
              <a:ext cx="1461820" cy="5414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uppo 46">
            <a:extLst>
              <a:ext uri="{FF2B5EF4-FFF2-40B4-BE49-F238E27FC236}">
                <a16:creationId xmlns:a16="http://schemas.microsoft.com/office/drawing/2014/main" id="{8F22C6F1-5A7D-4033-BFDF-43C16E41F48D}"/>
              </a:ext>
            </a:extLst>
          </p:cNvPr>
          <p:cNvGrpSpPr/>
          <p:nvPr/>
        </p:nvGrpSpPr>
        <p:grpSpPr>
          <a:xfrm>
            <a:off x="5095120" y="2154340"/>
            <a:ext cx="1459529" cy="1313761"/>
            <a:chOff x="8199569" y="1617964"/>
            <a:chExt cx="1173024" cy="1056859"/>
          </a:xfrm>
        </p:grpSpPr>
        <p:pic>
          <p:nvPicPr>
            <p:cNvPr id="48" name="Immagine 47">
              <a:extLst>
                <a:ext uri="{FF2B5EF4-FFF2-40B4-BE49-F238E27FC236}">
                  <a16:creationId xmlns:a16="http://schemas.microsoft.com/office/drawing/2014/main" id="{54DCF668-EA4C-4857-A8C9-A1AC9C0FF8F8}"/>
                </a:ext>
              </a:extLst>
            </p:cNvPr>
            <p:cNvPicPr>
              <a:picLocks noChangeAspect="1"/>
            </p:cNvPicPr>
            <p:nvPr/>
          </p:nvPicPr>
          <p:blipFill>
            <a:blip r:embed="rId7"/>
            <a:stretch>
              <a:fillRect/>
            </a:stretch>
          </p:blipFill>
          <p:spPr>
            <a:xfrm>
              <a:off x="8333645" y="1859280"/>
              <a:ext cx="922980" cy="599703"/>
            </a:xfrm>
            <a:prstGeom prst="rect">
              <a:avLst/>
            </a:prstGeom>
          </p:spPr>
        </p:pic>
        <p:sp>
          <p:nvSpPr>
            <p:cNvPr id="49" name="Esagono 48">
              <a:extLst>
                <a:ext uri="{FF2B5EF4-FFF2-40B4-BE49-F238E27FC236}">
                  <a16:creationId xmlns:a16="http://schemas.microsoft.com/office/drawing/2014/main" id="{A77B9F40-EB6A-4ECB-A10C-045914D42D4E}"/>
                </a:ext>
              </a:extLst>
            </p:cNvPr>
            <p:cNvSpPr/>
            <p:nvPr/>
          </p:nvSpPr>
          <p:spPr>
            <a:xfrm>
              <a:off x="8199569" y="1617964"/>
              <a:ext cx="1173024" cy="1056859"/>
            </a:xfrm>
            <a:prstGeom prst="hexagon">
              <a:avLst/>
            </a:prstGeom>
            <a:noFill/>
            <a:ln w="28575">
              <a:solidFill>
                <a:schemeClr val="accent1">
                  <a:alpha val="9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solidFill>
                  <a:schemeClr val="dk1"/>
                </a:solidFill>
              </a:endParaRPr>
            </a:p>
          </p:txBody>
        </p:sp>
      </p:grpSp>
      <p:grpSp>
        <p:nvGrpSpPr>
          <p:cNvPr id="50" name="Gruppo 49">
            <a:extLst>
              <a:ext uri="{FF2B5EF4-FFF2-40B4-BE49-F238E27FC236}">
                <a16:creationId xmlns:a16="http://schemas.microsoft.com/office/drawing/2014/main" id="{485114A3-EB63-4933-A2E5-A7AB624D1934}"/>
              </a:ext>
            </a:extLst>
          </p:cNvPr>
          <p:cNvGrpSpPr/>
          <p:nvPr/>
        </p:nvGrpSpPr>
        <p:grpSpPr>
          <a:xfrm>
            <a:off x="6295398" y="3351676"/>
            <a:ext cx="1466171" cy="1313761"/>
            <a:chOff x="5541707" y="3286787"/>
            <a:chExt cx="1466171" cy="1313761"/>
          </a:xfrm>
        </p:grpSpPr>
        <p:sp>
          <p:nvSpPr>
            <p:cNvPr id="51" name="CasellaDiTesto 50">
              <a:extLst>
                <a:ext uri="{FF2B5EF4-FFF2-40B4-BE49-F238E27FC236}">
                  <a16:creationId xmlns:a16="http://schemas.microsoft.com/office/drawing/2014/main" id="{FEABEDEE-F1C7-4EA9-B08B-950998315F6F}"/>
                </a:ext>
              </a:extLst>
            </p:cNvPr>
            <p:cNvSpPr txBox="1"/>
            <p:nvPr/>
          </p:nvSpPr>
          <p:spPr>
            <a:xfrm>
              <a:off x="5661729" y="4034643"/>
              <a:ext cx="1299853" cy="307777"/>
            </a:xfrm>
            <a:prstGeom prst="rect">
              <a:avLst/>
            </a:prstGeom>
            <a:noFill/>
          </p:spPr>
          <p:txBody>
            <a:bodyPr wrap="square" rtlCol="0">
              <a:spAutoFit/>
            </a:bodyPr>
            <a:lstStyle/>
            <a:p>
              <a:r>
                <a:rPr lang="it-IT" sz="1400" dirty="0">
                  <a:solidFill>
                    <a:srgbClr val="92D050"/>
                  </a:solidFill>
                </a:rPr>
                <a:t>{JSON-Server}</a:t>
              </a:r>
            </a:p>
          </p:txBody>
        </p:sp>
        <p:pic>
          <p:nvPicPr>
            <p:cNvPr id="52" name="Picture 4" descr="Creare delle API da zero con JSON Server">
              <a:extLst>
                <a:ext uri="{FF2B5EF4-FFF2-40B4-BE49-F238E27FC236}">
                  <a16:creationId xmlns:a16="http://schemas.microsoft.com/office/drawing/2014/main" id="{0570D58E-06DA-45F1-9BB5-8ABF09B031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879" r="34385"/>
            <a:stretch/>
          </p:blipFill>
          <p:spPr bwMode="auto">
            <a:xfrm>
              <a:off x="5893160" y="3400533"/>
              <a:ext cx="659447" cy="561360"/>
            </a:xfrm>
            <a:prstGeom prst="rect">
              <a:avLst/>
            </a:prstGeom>
            <a:noFill/>
            <a:extLst>
              <a:ext uri="{909E8E84-426E-40DD-AFC4-6F175D3DCCD1}">
                <a14:hiddenFill xmlns:a14="http://schemas.microsoft.com/office/drawing/2010/main">
                  <a:solidFill>
                    <a:srgbClr val="FFFFFF"/>
                  </a:solidFill>
                </a14:hiddenFill>
              </a:ext>
            </a:extLst>
          </p:spPr>
        </p:pic>
        <p:sp>
          <p:nvSpPr>
            <p:cNvPr id="53" name="Esagono 52">
              <a:extLst>
                <a:ext uri="{FF2B5EF4-FFF2-40B4-BE49-F238E27FC236}">
                  <a16:creationId xmlns:a16="http://schemas.microsoft.com/office/drawing/2014/main" id="{9B479BC8-9738-4B2D-8318-2686DD46634F}"/>
                </a:ext>
              </a:extLst>
            </p:cNvPr>
            <p:cNvSpPr/>
            <p:nvPr/>
          </p:nvSpPr>
          <p:spPr>
            <a:xfrm>
              <a:off x="5541707" y="3286787"/>
              <a:ext cx="1466171" cy="1313761"/>
            </a:xfrm>
            <a:prstGeom prst="hexagon">
              <a:avLst/>
            </a:prstGeom>
            <a:noFill/>
            <a:ln w="28575">
              <a:solidFill>
                <a:schemeClr val="accent1">
                  <a:alpha val="9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solidFill>
                  <a:schemeClr val="dk1"/>
                </a:solidFill>
              </a:endParaRPr>
            </a:p>
          </p:txBody>
        </p:sp>
      </p:grpSp>
      <p:grpSp>
        <p:nvGrpSpPr>
          <p:cNvPr id="12" name="Gruppo 11">
            <a:extLst>
              <a:ext uri="{FF2B5EF4-FFF2-40B4-BE49-F238E27FC236}">
                <a16:creationId xmlns:a16="http://schemas.microsoft.com/office/drawing/2014/main" id="{DEAA77E1-B755-4ABA-B4C7-2B25746D446C}"/>
              </a:ext>
            </a:extLst>
          </p:cNvPr>
          <p:cNvGrpSpPr/>
          <p:nvPr/>
        </p:nvGrpSpPr>
        <p:grpSpPr>
          <a:xfrm>
            <a:off x="5068347" y="4588016"/>
            <a:ext cx="1572731" cy="1384381"/>
            <a:chOff x="5599268" y="4846711"/>
            <a:chExt cx="1572731" cy="1384381"/>
          </a:xfrm>
        </p:grpSpPr>
        <p:grpSp>
          <p:nvGrpSpPr>
            <p:cNvPr id="11" name="Gruppo 10">
              <a:extLst>
                <a:ext uri="{FF2B5EF4-FFF2-40B4-BE49-F238E27FC236}">
                  <a16:creationId xmlns:a16="http://schemas.microsoft.com/office/drawing/2014/main" id="{C40F696B-5455-4D41-B8D0-50F225F9D5C2}"/>
                </a:ext>
              </a:extLst>
            </p:cNvPr>
            <p:cNvGrpSpPr/>
            <p:nvPr/>
          </p:nvGrpSpPr>
          <p:grpSpPr>
            <a:xfrm>
              <a:off x="5599268" y="4846711"/>
              <a:ext cx="1572731" cy="1384381"/>
              <a:chOff x="5599268" y="4846711"/>
              <a:chExt cx="1572731" cy="1384381"/>
            </a:xfrm>
          </p:grpSpPr>
          <p:pic>
            <p:nvPicPr>
              <p:cNvPr id="54" name="Immagine 53" descr="Immagine che contiene testo&#10;&#10;Descrizione generata automaticamente">
                <a:extLst>
                  <a:ext uri="{FF2B5EF4-FFF2-40B4-BE49-F238E27FC236}">
                    <a16:creationId xmlns:a16="http://schemas.microsoft.com/office/drawing/2014/main" id="{FC1272C7-B662-44BE-A1BE-5DB167EFCC28}"/>
                  </a:ext>
                </a:extLst>
              </p:cNvPr>
              <p:cNvPicPr>
                <a:picLocks noChangeAspect="1"/>
              </p:cNvPicPr>
              <p:nvPr/>
            </p:nvPicPr>
            <p:blipFill>
              <a:blip r:embed="rId9"/>
              <a:stretch>
                <a:fillRect/>
              </a:stretch>
            </p:blipFill>
            <p:spPr>
              <a:xfrm>
                <a:off x="5661729" y="5465287"/>
                <a:ext cx="1270765" cy="502748"/>
              </a:xfrm>
              <a:prstGeom prst="rect">
                <a:avLst/>
              </a:prstGeom>
            </p:spPr>
          </p:pic>
          <p:sp>
            <p:nvSpPr>
              <p:cNvPr id="56" name="Esagono 55">
                <a:extLst>
                  <a:ext uri="{FF2B5EF4-FFF2-40B4-BE49-F238E27FC236}">
                    <a16:creationId xmlns:a16="http://schemas.microsoft.com/office/drawing/2014/main" id="{171C292B-C039-49B3-8DBA-EE2DA1F06C26}"/>
                  </a:ext>
                </a:extLst>
              </p:cNvPr>
              <p:cNvSpPr/>
              <p:nvPr/>
            </p:nvSpPr>
            <p:spPr>
              <a:xfrm>
                <a:off x="5599268" y="4846711"/>
                <a:ext cx="1572731" cy="1384381"/>
              </a:xfrm>
              <a:prstGeom prst="hexagon">
                <a:avLst/>
              </a:prstGeom>
              <a:noFill/>
              <a:ln w="28575">
                <a:solidFill>
                  <a:schemeClr val="accent1">
                    <a:alpha val="9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solidFill>
                    <a:schemeClr val="dk1"/>
                  </a:solidFill>
                </a:endParaRPr>
              </a:p>
            </p:txBody>
          </p:sp>
        </p:grpSp>
        <p:pic>
          <p:nvPicPr>
            <p:cNvPr id="57" name="Picture 4">
              <a:extLst>
                <a:ext uri="{FF2B5EF4-FFF2-40B4-BE49-F238E27FC236}">
                  <a16:creationId xmlns:a16="http://schemas.microsoft.com/office/drawing/2014/main" id="{C3E82CE7-3D92-4317-8924-AC6750C488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9543" y="5063110"/>
              <a:ext cx="655333" cy="533173"/>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Immagine 59">
            <a:extLst>
              <a:ext uri="{FF2B5EF4-FFF2-40B4-BE49-F238E27FC236}">
                <a16:creationId xmlns:a16="http://schemas.microsoft.com/office/drawing/2014/main" id="{1F5A7260-B27D-4481-9BDC-0A826BDCD83E}"/>
              </a:ext>
            </a:extLst>
          </p:cNvPr>
          <p:cNvPicPr>
            <a:picLocks noChangeAspect="1"/>
          </p:cNvPicPr>
          <p:nvPr/>
        </p:nvPicPr>
        <p:blipFill>
          <a:blip r:embed="rId11"/>
          <a:stretch>
            <a:fillRect/>
          </a:stretch>
        </p:blipFill>
        <p:spPr>
          <a:xfrm>
            <a:off x="1821874" y="1827752"/>
            <a:ext cx="1470150" cy="1470150"/>
          </a:xfrm>
          <a:prstGeom prst="rect">
            <a:avLst/>
          </a:prstGeom>
        </p:spPr>
      </p:pic>
      <p:pic>
        <p:nvPicPr>
          <p:cNvPr id="65" name="Picture 2" descr="Dashboard Icon at GetDrawings | Free download">
            <a:extLst>
              <a:ext uri="{FF2B5EF4-FFF2-40B4-BE49-F238E27FC236}">
                <a16:creationId xmlns:a16="http://schemas.microsoft.com/office/drawing/2014/main" id="{B3A691CD-180D-4CCE-BF93-FE1BC437F7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196" y="3186948"/>
            <a:ext cx="1470150" cy="1470150"/>
          </a:xfrm>
          <a:prstGeom prst="rect">
            <a:avLst/>
          </a:prstGeom>
          <a:noFill/>
          <a:extLst>
            <a:ext uri="{909E8E84-426E-40DD-AFC4-6F175D3DCCD1}">
              <a14:hiddenFill xmlns:a14="http://schemas.microsoft.com/office/drawing/2010/main">
                <a:solidFill>
                  <a:srgbClr val="FFFFFF"/>
                </a:solidFill>
              </a14:hiddenFill>
            </a:ext>
          </a:extLst>
        </p:spPr>
      </p:pic>
      <p:pic>
        <p:nvPicPr>
          <p:cNvPr id="67" name="Immagine 66">
            <a:extLst>
              <a:ext uri="{FF2B5EF4-FFF2-40B4-BE49-F238E27FC236}">
                <a16:creationId xmlns:a16="http://schemas.microsoft.com/office/drawing/2014/main" id="{1C6ED297-FB9D-4D10-BE09-E59CE8C9E985}"/>
              </a:ext>
            </a:extLst>
          </p:cNvPr>
          <p:cNvPicPr>
            <a:picLocks noChangeAspect="1"/>
          </p:cNvPicPr>
          <p:nvPr/>
        </p:nvPicPr>
        <p:blipFill>
          <a:blip r:embed="rId13"/>
          <a:stretch>
            <a:fillRect/>
          </a:stretch>
        </p:blipFill>
        <p:spPr>
          <a:xfrm>
            <a:off x="851629" y="4588016"/>
            <a:ext cx="1615127" cy="1615127"/>
          </a:xfrm>
          <a:prstGeom prst="rect">
            <a:avLst/>
          </a:prstGeom>
        </p:spPr>
      </p:pic>
      <p:pic>
        <p:nvPicPr>
          <p:cNvPr id="68" name="Immagine 67">
            <a:extLst>
              <a:ext uri="{FF2B5EF4-FFF2-40B4-BE49-F238E27FC236}">
                <a16:creationId xmlns:a16="http://schemas.microsoft.com/office/drawing/2014/main" id="{7F72797E-9E53-4763-8505-78C81E23A90D}"/>
              </a:ext>
            </a:extLst>
          </p:cNvPr>
          <p:cNvPicPr>
            <a:picLocks noChangeAspect="1"/>
          </p:cNvPicPr>
          <p:nvPr/>
        </p:nvPicPr>
        <p:blipFill>
          <a:blip r:embed="rId14"/>
          <a:stretch>
            <a:fillRect/>
          </a:stretch>
        </p:blipFill>
        <p:spPr>
          <a:xfrm rot="10800000">
            <a:off x="8039483" y="3856102"/>
            <a:ext cx="950494" cy="341360"/>
          </a:xfrm>
          <a:prstGeom prst="rect">
            <a:avLst/>
          </a:prstGeom>
          <a:noFill/>
        </p:spPr>
      </p:pic>
      <p:pic>
        <p:nvPicPr>
          <p:cNvPr id="73" name="Immagine 72">
            <a:extLst>
              <a:ext uri="{FF2B5EF4-FFF2-40B4-BE49-F238E27FC236}">
                <a16:creationId xmlns:a16="http://schemas.microsoft.com/office/drawing/2014/main" id="{224CCDA5-52D9-433B-8A1B-F5EA2D792C66}"/>
              </a:ext>
            </a:extLst>
          </p:cNvPr>
          <p:cNvPicPr>
            <a:picLocks noChangeAspect="1"/>
          </p:cNvPicPr>
          <p:nvPr/>
        </p:nvPicPr>
        <p:blipFill>
          <a:blip r:embed="rId14"/>
          <a:stretch>
            <a:fillRect/>
          </a:stretch>
        </p:blipFill>
        <p:spPr>
          <a:xfrm rot="10800000">
            <a:off x="3069563" y="3735350"/>
            <a:ext cx="950494" cy="341360"/>
          </a:xfrm>
          <a:prstGeom prst="rect">
            <a:avLst/>
          </a:prstGeom>
          <a:noFill/>
        </p:spPr>
      </p:pic>
      <p:pic>
        <p:nvPicPr>
          <p:cNvPr id="74" name="Immagine 73">
            <a:extLst>
              <a:ext uri="{FF2B5EF4-FFF2-40B4-BE49-F238E27FC236}">
                <a16:creationId xmlns:a16="http://schemas.microsoft.com/office/drawing/2014/main" id="{F7F0C6E3-C58A-4A74-B1D6-EEA5BA013AD7}"/>
              </a:ext>
            </a:extLst>
          </p:cNvPr>
          <p:cNvPicPr>
            <a:picLocks noChangeAspect="1"/>
          </p:cNvPicPr>
          <p:nvPr/>
        </p:nvPicPr>
        <p:blipFill>
          <a:blip r:embed="rId14"/>
          <a:stretch>
            <a:fillRect/>
          </a:stretch>
        </p:blipFill>
        <p:spPr>
          <a:xfrm rot="12674127">
            <a:off x="3132350" y="3125102"/>
            <a:ext cx="950494" cy="341360"/>
          </a:xfrm>
          <a:prstGeom prst="rect">
            <a:avLst/>
          </a:prstGeom>
          <a:noFill/>
        </p:spPr>
      </p:pic>
      <p:pic>
        <p:nvPicPr>
          <p:cNvPr id="75" name="Immagine 74">
            <a:extLst>
              <a:ext uri="{FF2B5EF4-FFF2-40B4-BE49-F238E27FC236}">
                <a16:creationId xmlns:a16="http://schemas.microsoft.com/office/drawing/2014/main" id="{BCDDA512-6684-414C-AA9D-9D29B6468B88}"/>
              </a:ext>
            </a:extLst>
          </p:cNvPr>
          <p:cNvPicPr>
            <a:picLocks noChangeAspect="1"/>
          </p:cNvPicPr>
          <p:nvPr/>
        </p:nvPicPr>
        <p:blipFill>
          <a:blip r:embed="rId14"/>
          <a:stretch>
            <a:fillRect/>
          </a:stretch>
        </p:blipFill>
        <p:spPr>
          <a:xfrm rot="8623302">
            <a:off x="3142796" y="4305756"/>
            <a:ext cx="950494" cy="341360"/>
          </a:xfrm>
          <a:prstGeom prst="rect">
            <a:avLst/>
          </a:prstGeom>
          <a:noFill/>
        </p:spPr>
      </p:pic>
      <p:sp>
        <p:nvSpPr>
          <p:cNvPr id="77" name="CasellaDiTesto 76">
            <a:extLst>
              <a:ext uri="{FF2B5EF4-FFF2-40B4-BE49-F238E27FC236}">
                <a16:creationId xmlns:a16="http://schemas.microsoft.com/office/drawing/2014/main" id="{C1CAEF5E-FDB9-4019-8C91-FD86C87163F6}"/>
              </a:ext>
            </a:extLst>
          </p:cNvPr>
          <p:cNvSpPr txBox="1"/>
          <p:nvPr/>
        </p:nvSpPr>
        <p:spPr>
          <a:xfrm>
            <a:off x="9479828" y="5243896"/>
            <a:ext cx="1447270" cy="1015663"/>
          </a:xfrm>
          <a:prstGeom prst="rect">
            <a:avLst/>
          </a:prstGeom>
          <a:noFill/>
        </p:spPr>
        <p:txBody>
          <a:bodyPr wrap="square" rtlCol="0">
            <a:spAutoFit/>
          </a:bodyPr>
          <a:lstStyle/>
          <a:p>
            <a:pPr algn="ctr"/>
            <a:r>
              <a:rPr lang="it-IT" sz="2000" dirty="0" err="1">
                <a:solidFill>
                  <a:srgbClr val="00B0F0"/>
                </a:solidFill>
              </a:rPr>
              <a:t>Automated</a:t>
            </a:r>
            <a:r>
              <a:rPr lang="it-IT" sz="2000" dirty="0">
                <a:solidFill>
                  <a:srgbClr val="00B0F0"/>
                </a:solidFill>
              </a:rPr>
              <a:t> data </a:t>
            </a:r>
            <a:r>
              <a:rPr lang="it-IT" sz="2000" dirty="0" err="1">
                <a:solidFill>
                  <a:srgbClr val="00B0F0"/>
                </a:solidFill>
              </a:rPr>
              <a:t>retrieval</a:t>
            </a:r>
            <a:endParaRPr lang="it-IT" sz="2000" dirty="0">
              <a:solidFill>
                <a:srgbClr val="00B0F0"/>
              </a:solidFill>
            </a:endParaRPr>
          </a:p>
        </p:txBody>
      </p:sp>
      <p:sp>
        <p:nvSpPr>
          <p:cNvPr id="78" name="CasellaDiTesto 77">
            <a:extLst>
              <a:ext uri="{FF2B5EF4-FFF2-40B4-BE49-F238E27FC236}">
                <a16:creationId xmlns:a16="http://schemas.microsoft.com/office/drawing/2014/main" id="{93E490E7-15E9-452C-9114-0BD96D23E149}"/>
              </a:ext>
            </a:extLst>
          </p:cNvPr>
          <p:cNvSpPr txBox="1"/>
          <p:nvPr/>
        </p:nvSpPr>
        <p:spPr>
          <a:xfrm>
            <a:off x="6401573" y="5372018"/>
            <a:ext cx="2253420" cy="1015663"/>
          </a:xfrm>
          <a:prstGeom prst="rect">
            <a:avLst/>
          </a:prstGeom>
          <a:noFill/>
        </p:spPr>
        <p:txBody>
          <a:bodyPr wrap="square" rtlCol="0">
            <a:spAutoFit/>
          </a:bodyPr>
          <a:lstStyle/>
          <a:p>
            <a:pPr algn="ctr"/>
            <a:r>
              <a:rPr lang="it-IT" sz="2000" dirty="0">
                <a:solidFill>
                  <a:srgbClr val="00B0F0"/>
                </a:solidFill>
              </a:rPr>
              <a:t> Light </a:t>
            </a:r>
            <a:r>
              <a:rPr lang="it-IT" sz="2000" dirty="0" err="1">
                <a:solidFill>
                  <a:srgbClr val="00B0F0"/>
                </a:solidFill>
              </a:rPr>
              <a:t>components</a:t>
            </a:r>
            <a:r>
              <a:rPr lang="it-IT" sz="2000" dirty="0">
                <a:solidFill>
                  <a:srgbClr val="00B0F0"/>
                </a:solidFill>
              </a:rPr>
              <a:t> </a:t>
            </a:r>
          </a:p>
          <a:p>
            <a:pPr algn="ctr"/>
            <a:r>
              <a:rPr lang="it-IT" sz="2000" dirty="0">
                <a:solidFill>
                  <a:srgbClr val="00B0F0"/>
                </a:solidFill>
              </a:rPr>
              <a:t> Easy </a:t>
            </a:r>
            <a:r>
              <a:rPr lang="it-IT" sz="2000" dirty="0" err="1">
                <a:solidFill>
                  <a:srgbClr val="00B0F0"/>
                </a:solidFill>
              </a:rPr>
              <a:t>deploy</a:t>
            </a:r>
            <a:endParaRPr lang="it-IT" sz="2000" dirty="0">
              <a:solidFill>
                <a:srgbClr val="00B0F0"/>
              </a:solidFill>
            </a:endParaRPr>
          </a:p>
          <a:p>
            <a:pPr algn="ctr"/>
            <a:r>
              <a:rPr lang="it-IT" sz="2000" dirty="0">
                <a:solidFill>
                  <a:srgbClr val="00B0F0"/>
                </a:solidFill>
              </a:rPr>
              <a:t> </a:t>
            </a:r>
            <a:r>
              <a:rPr lang="it-IT" sz="2000" dirty="0" err="1">
                <a:solidFill>
                  <a:srgbClr val="00B0F0"/>
                </a:solidFill>
              </a:rPr>
              <a:t>Run</a:t>
            </a:r>
            <a:r>
              <a:rPr lang="it-IT" sz="2000" dirty="0">
                <a:solidFill>
                  <a:srgbClr val="00B0F0"/>
                </a:solidFill>
              </a:rPr>
              <a:t> </a:t>
            </a:r>
            <a:r>
              <a:rPr lang="it-IT" sz="2000" dirty="0" err="1">
                <a:solidFill>
                  <a:srgbClr val="00B0F0"/>
                </a:solidFill>
              </a:rPr>
              <a:t>anywhere</a:t>
            </a:r>
            <a:endParaRPr lang="it-IT" sz="2000" dirty="0">
              <a:solidFill>
                <a:srgbClr val="00B0F0"/>
              </a:solidFill>
            </a:endParaRPr>
          </a:p>
        </p:txBody>
      </p:sp>
      <p:sp>
        <p:nvSpPr>
          <p:cNvPr id="79" name="CasellaDiTesto 78">
            <a:extLst>
              <a:ext uri="{FF2B5EF4-FFF2-40B4-BE49-F238E27FC236}">
                <a16:creationId xmlns:a16="http://schemas.microsoft.com/office/drawing/2014/main" id="{CC8C20F1-5D10-43C1-834D-A586DB402AE1}"/>
              </a:ext>
            </a:extLst>
          </p:cNvPr>
          <p:cNvSpPr txBox="1"/>
          <p:nvPr/>
        </p:nvSpPr>
        <p:spPr>
          <a:xfrm>
            <a:off x="2556949" y="5313106"/>
            <a:ext cx="1701541" cy="1015663"/>
          </a:xfrm>
          <a:prstGeom prst="rect">
            <a:avLst/>
          </a:prstGeom>
          <a:noFill/>
        </p:spPr>
        <p:txBody>
          <a:bodyPr wrap="square" rtlCol="0">
            <a:spAutoFit/>
          </a:bodyPr>
          <a:lstStyle/>
          <a:p>
            <a:pPr algn="ctr"/>
            <a:r>
              <a:rPr lang="it-IT" sz="2000" dirty="0" err="1">
                <a:solidFill>
                  <a:srgbClr val="00B0F0"/>
                </a:solidFill>
              </a:rPr>
              <a:t>Embeddable</a:t>
            </a:r>
            <a:r>
              <a:rPr lang="it-IT" sz="2000" dirty="0">
                <a:solidFill>
                  <a:srgbClr val="00B0F0"/>
                </a:solidFill>
              </a:rPr>
              <a:t> </a:t>
            </a:r>
            <a:r>
              <a:rPr lang="it-IT" sz="2000" dirty="0" err="1">
                <a:solidFill>
                  <a:srgbClr val="00B0F0"/>
                </a:solidFill>
              </a:rPr>
              <a:t>views</a:t>
            </a:r>
            <a:r>
              <a:rPr lang="it-IT" sz="2000" dirty="0">
                <a:solidFill>
                  <a:srgbClr val="00B0F0"/>
                </a:solidFill>
              </a:rPr>
              <a:t> </a:t>
            </a:r>
            <a:r>
              <a:rPr lang="it-IT" sz="2000" dirty="0" err="1">
                <a:solidFill>
                  <a:srgbClr val="00B0F0"/>
                </a:solidFill>
              </a:rPr>
              <a:t>components</a:t>
            </a:r>
            <a:endParaRPr lang="it-IT" sz="2000" dirty="0">
              <a:solidFill>
                <a:srgbClr val="00B0F0"/>
              </a:solidFill>
            </a:endParaRPr>
          </a:p>
        </p:txBody>
      </p:sp>
    </p:spTree>
    <p:extLst>
      <p:ext uri="{BB962C8B-B14F-4D97-AF65-F5344CB8AC3E}">
        <p14:creationId xmlns:p14="http://schemas.microsoft.com/office/powerpoint/2010/main" val="3728864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a:xfrm>
            <a:off x="474201" y="1166719"/>
            <a:ext cx="11264002" cy="5090152"/>
          </a:xfrm>
        </p:spPr>
        <p:txBody>
          <a:bodyPr/>
          <a:lstStyle/>
          <a:p>
            <a:pPr>
              <a:lnSpc>
                <a:spcPct val="150000"/>
              </a:lnSpc>
              <a:spcBef>
                <a:spcPts val="0"/>
              </a:spcBef>
              <a:spcAft>
                <a:spcPts val="600"/>
              </a:spcAft>
              <a:buFont typeface="Wingdings" panose="05000000000000000000" pitchFamily="2" charset="2"/>
              <a:buChar char="Ø"/>
              <a:defRPr/>
            </a:pPr>
            <a:endParaRPr lang="it-IT" sz="2000" b="1" dirty="0">
              <a:solidFill>
                <a:srgbClr val="CC2A2A"/>
              </a:solidFill>
              <a:latin typeface="Arial" panose="020B0604020202020204" pitchFamily="34" charset="0"/>
              <a:cs typeface="Arial" panose="020B0604020202020204" pitchFamily="34" charset="0"/>
            </a:endParaRPr>
          </a:p>
          <a:p>
            <a:pPr>
              <a:lnSpc>
                <a:spcPct val="150000"/>
              </a:lnSpc>
              <a:spcBef>
                <a:spcPts val="0"/>
              </a:spcBef>
              <a:spcAft>
                <a:spcPts val="600"/>
              </a:spcAft>
              <a:buFont typeface="Wingdings" panose="05000000000000000000" pitchFamily="2" charset="2"/>
              <a:buChar char="Ø"/>
              <a:defRPr/>
            </a:pPr>
            <a:r>
              <a:rPr lang="it-IT" sz="2000" b="1" dirty="0">
                <a:solidFill>
                  <a:srgbClr val="CC2A2A"/>
                </a:solidFill>
                <a:latin typeface="Arial" panose="020B0604020202020204" pitchFamily="34" charset="0"/>
                <a:cs typeface="Arial" panose="020B0604020202020204" pitchFamily="34" charset="0"/>
              </a:rPr>
              <a:t>http://is2.westeurope.cloudapp.azure.com:8070</a:t>
            </a:r>
          </a:p>
          <a:p>
            <a:pPr>
              <a:lnSpc>
                <a:spcPct val="150000"/>
              </a:lnSpc>
              <a:spcBef>
                <a:spcPts val="0"/>
              </a:spcBef>
              <a:spcAft>
                <a:spcPts val="600"/>
              </a:spcAft>
              <a:buFont typeface="Wingdings" panose="05000000000000000000" pitchFamily="2" charset="2"/>
              <a:buChar char="Ø"/>
              <a:defRPr/>
            </a:pPr>
            <a:endParaRPr lang="it-IT" sz="2000" dirty="0">
              <a:solidFill>
                <a:schemeClr val="tx1"/>
              </a:solidFill>
            </a:endParaRPr>
          </a:p>
          <a:p>
            <a:pPr marL="0" indent="0">
              <a:lnSpc>
                <a:spcPct val="150000"/>
              </a:lnSpc>
              <a:spcBef>
                <a:spcPts val="0"/>
              </a:spcBef>
              <a:spcAft>
                <a:spcPts val="600"/>
              </a:spcAft>
              <a:buNone/>
              <a:defRPr/>
            </a:pPr>
            <a:endParaRPr lang="it-IT" sz="2000" b="1" dirty="0">
              <a:solidFill>
                <a:schemeClr val="tx1"/>
              </a:solidFill>
            </a:endParaRPr>
          </a:p>
          <a:p>
            <a:pPr marL="0" indent="0">
              <a:lnSpc>
                <a:spcPct val="150000"/>
              </a:lnSpc>
              <a:spcBef>
                <a:spcPts val="0"/>
              </a:spcBef>
              <a:spcAft>
                <a:spcPts val="600"/>
              </a:spcAft>
              <a:buNone/>
              <a:defRPr/>
            </a:pPr>
            <a:endParaRPr lang="it-IT" sz="2000" b="1" dirty="0">
              <a:solidFill>
                <a:schemeClr val="tx1"/>
              </a:solidFill>
            </a:endParaRPr>
          </a:p>
          <a:p>
            <a:pPr>
              <a:lnSpc>
                <a:spcPct val="150000"/>
              </a:lnSpc>
              <a:spcBef>
                <a:spcPts val="0"/>
              </a:spcBef>
              <a:spcAft>
                <a:spcPts val="600"/>
              </a:spcAft>
              <a:buFont typeface="Wingdings" panose="05000000000000000000" pitchFamily="2" charset="2"/>
              <a:buChar char="Ø"/>
              <a:defRPr/>
            </a:pPr>
            <a:r>
              <a:rPr lang="it-IT" sz="2000" b="1" dirty="0">
                <a:solidFill>
                  <a:srgbClr val="CC2A2A"/>
                </a:solidFill>
                <a:latin typeface="Arial" panose="020B0604020202020204" pitchFamily="34" charset="0"/>
                <a:cs typeface="Arial" panose="020B0604020202020204" pitchFamily="34" charset="0"/>
              </a:rPr>
              <a:t>https://github.com/istat-methodology/cosmopolitics</a:t>
            </a:r>
          </a:p>
          <a:p>
            <a:pPr>
              <a:lnSpc>
                <a:spcPct val="150000"/>
              </a:lnSpc>
              <a:spcBef>
                <a:spcPts val="0"/>
              </a:spcBef>
              <a:spcAft>
                <a:spcPts val="600"/>
              </a:spcAft>
              <a:buFont typeface="Wingdings" panose="05000000000000000000" pitchFamily="2" charset="2"/>
              <a:buChar char="Ø"/>
              <a:defRPr/>
            </a:pPr>
            <a:endParaRPr lang="it-IT" sz="2000" dirty="0">
              <a:solidFill>
                <a:schemeClr val="tx1"/>
              </a:solidFill>
            </a:endParaRPr>
          </a:p>
          <a:p>
            <a:pPr marL="0" indent="0">
              <a:lnSpc>
                <a:spcPct val="150000"/>
              </a:lnSpc>
              <a:spcBef>
                <a:spcPts val="0"/>
              </a:spcBef>
              <a:spcAft>
                <a:spcPts val="600"/>
              </a:spcAft>
              <a:buNone/>
              <a:defRPr/>
            </a:pPr>
            <a:r>
              <a:rPr lang="it-IT" sz="2000" b="1" dirty="0">
                <a:solidFill>
                  <a:schemeClr val="tx1"/>
                </a:solidFill>
              </a:rPr>
              <a:t>        </a:t>
            </a:r>
          </a:p>
          <a:p>
            <a:pPr marL="0" indent="0">
              <a:spcBef>
                <a:spcPts val="0"/>
              </a:spcBef>
              <a:buNone/>
              <a:defRPr/>
            </a:pPr>
            <a:endParaRPr lang="en-US" dirty="0"/>
          </a:p>
          <a:p>
            <a:endParaRPr lang="it-IT" dirty="0"/>
          </a:p>
        </p:txBody>
      </p:sp>
      <p:sp>
        <p:nvSpPr>
          <p:cNvPr id="3" name="Titolo 2"/>
          <p:cNvSpPr>
            <a:spLocks noGrp="1"/>
          </p:cNvSpPr>
          <p:nvPr>
            <p:ph type="title"/>
          </p:nvPr>
        </p:nvSpPr>
        <p:spPr/>
        <p:txBody>
          <a:bodyPr/>
          <a:lstStyle/>
          <a:p>
            <a:pPr>
              <a:spcBef>
                <a:spcPts val="0"/>
              </a:spcBef>
              <a:defRPr/>
            </a:pPr>
            <a:r>
              <a:rPr lang="en-US" dirty="0"/>
              <a:t>Cosmopolitics: links</a:t>
            </a:r>
            <a:endParaRPr lang="en-US" b="0" dirty="0"/>
          </a:p>
        </p:txBody>
      </p:sp>
      <p:sp>
        <p:nvSpPr>
          <p:cNvPr id="4" name="Segnaposto piè di pagina 3"/>
          <p:cNvSpPr>
            <a:spLocks noGrp="1"/>
          </p:cNvSpPr>
          <p:nvPr>
            <p:ph type="ftr" sz="quarter" idx="10"/>
          </p:nvPr>
        </p:nvSpPr>
        <p:spPr/>
        <p:txBody>
          <a:bodyPr/>
          <a:lstStyle/>
          <a:p>
            <a:pPr>
              <a:defRPr/>
            </a:pPr>
            <a:r>
              <a:rPr lang="en-US" dirty="0"/>
              <a:t>Cosmopolitics | FRANCESCO AMATO</a:t>
            </a:r>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8</a:t>
            </a:fld>
            <a:endParaRPr lang="en-US" dirty="0"/>
          </a:p>
        </p:txBody>
      </p:sp>
      <p:pic>
        <p:nvPicPr>
          <p:cNvPr id="2050" name="Picture 2" descr="GitHub - Informatica e telecomunicazioni IISS Fermi Aragona">
            <a:extLst>
              <a:ext uri="{FF2B5EF4-FFF2-40B4-BE49-F238E27FC236}">
                <a16:creationId xmlns:a16="http://schemas.microsoft.com/office/drawing/2014/main" id="{E0499702-E0C6-4FA0-8D33-37AF9AD3B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414" y="4352780"/>
            <a:ext cx="3044920" cy="1818689"/>
          </a:xfrm>
          <a:prstGeom prst="rect">
            <a:avLst/>
          </a:prstGeom>
          <a:noFill/>
          <a:extLst>
            <a:ext uri="{909E8E84-426E-40DD-AFC4-6F175D3DCCD1}">
              <a14:hiddenFill xmlns:a14="http://schemas.microsoft.com/office/drawing/2010/main">
                <a:solidFill>
                  <a:srgbClr val="FFFFFF"/>
                </a:solidFill>
              </a14:hiddenFill>
            </a:ext>
          </a:extLst>
        </p:spPr>
      </p:pic>
      <p:pic>
        <p:nvPicPr>
          <p:cNvPr id="19" name="Immagine 18">
            <a:extLst>
              <a:ext uri="{FF2B5EF4-FFF2-40B4-BE49-F238E27FC236}">
                <a16:creationId xmlns:a16="http://schemas.microsoft.com/office/drawing/2014/main" id="{935CD43B-FA9D-4CC2-AD70-2A8A652BC688}"/>
              </a:ext>
            </a:extLst>
          </p:cNvPr>
          <p:cNvPicPr>
            <a:picLocks noChangeAspect="1"/>
          </p:cNvPicPr>
          <p:nvPr/>
        </p:nvPicPr>
        <p:blipFill>
          <a:blip r:embed="rId3"/>
          <a:stretch>
            <a:fillRect/>
          </a:stretch>
        </p:blipFill>
        <p:spPr>
          <a:xfrm>
            <a:off x="3746804" y="2472099"/>
            <a:ext cx="1776619" cy="1113515"/>
          </a:xfrm>
          <a:prstGeom prst="rect">
            <a:avLst/>
          </a:prstGeom>
        </p:spPr>
      </p:pic>
      <p:grpSp>
        <p:nvGrpSpPr>
          <p:cNvPr id="22" name="Gruppo 21">
            <a:extLst>
              <a:ext uri="{FF2B5EF4-FFF2-40B4-BE49-F238E27FC236}">
                <a16:creationId xmlns:a16="http://schemas.microsoft.com/office/drawing/2014/main" id="{75DB9DD5-AAF2-46A3-8A16-BC9296A13E08}"/>
              </a:ext>
            </a:extLst>
          </p:cNvPr>
          <p:cNvGrpSpPr/>
          <p:nvPr/>
        </p:nvGrpSpPr>
        <p:grpSpPr>
          <a:xfrm>
            <a:off x="7156961" y="4360864"/>
            <a:ext cx="2623885" cy="1896007"/>
            <a:chOff x="7066767" y="4429805"/>
            <a:chExt cx="2623885" cy="1896007"/>
          </a:xfrm>
        </p:grpSpPr>
        <p:pic>
          <p:nvPicPr>
            <p:cNvPr id="10" name="Immagine 9" descr="Immagine che contiene testo, clipart&#10;&#10;Descrizione generata automaticamente">
              <a:extLst>
                <a:ext uri="{FF2B5EF4-FFF2-40B4-BE49-F238E27FC236}">
                  <a16:creationId xmlns:a16="http://schemas.microsoft.com/office/drawing/2014/main" id="{5917B464-09D0-4D3E-BEB3-07C2C6E96F91}"/>
                </a:ext>
              </a:extLst>
            </p:cNvPr>
            <p:cNvPicPr>
              <a:picLocks noChangeAspect="1"/>
            </p:cNvPicPr>
            <p:nvPr/>
          </p:nvPicPr>
          <p:blipFill rotWithShape="1">
            <a:blip r:embed="rId4"/>
            <a:srcRect l="40047" t="25446" r="1" b="16173"/>
            <a:stretch/>
          </p:blipFill>
          <p:spPr>
            <a:xfrm>
              <a:off x="7905128" y="5757522"/>
              <a:ext cx="1200345" cy="568290"/>
            </a:xfrm>
            <a:prstGeom prst="rect">
              <a:avLst/>
            </a:prstGeom>
          </p:spPr>
        </p:pic>
        <p:pic>
          <p:nvPicPr>
            <p:cNvPr id="14" name="Immagine 13" descr="Immagine che contiene freccia&#10;&#10;Descrizione generata automaticamente">
              <a:extLst>
                <a:ext uri="{FF2B5EF4-FFF2-40B4-BE49-F238E27FC236}">
                  <a16:creationId xmlns:a16="http://schemas.microsoft.com/office/drawing/2014/main" id="{9A1E6654-D600-4C14-A8AB-24D5D6A3A0C3}"/>
                </a:ext>
              </a:extLst>
            </p:cNvPr>
            <p:cNvPicPr>
              <a:picLocks noChangeAspect="1"/>
            </p:cNvPicPr>
            <p:nvPr/>
          </p:nvPicPr>
          <p:blipFill>
            <a:blip r:embed="rId5"/>
            <a:stretch>
              <a:fillRect/>
            </a:stretch>
          </p:blipFill>
          <p:spPr>
            <a:xfrm>
              <a:off x="7114170" y="4429805"/>
              <a:ext cx="2576482" cy="1316214"/>
            </a:xfrm>
            <a:prstGeom prst="rect">
              <a:avLst/>
            </a:prstGeom>
          </p:spPr>
        </p:pic>
        <p:pic>
          <p:nvPicPr>
            <p:cNvPr id="21" name="Immagine 20">
              <a:extLst>
                <a:ext uri="{FF2B5EF4-FFF2-40B4-BE49-F238E27FC236}">
                  <a16:creationId xmlns:a16="http://schemas.microsoft.com/office/drawing/2014/main" id="{CDC6C0E4-528C-4788-84BB-1F305E12A314}"/>
                </a:ext>
              </a:extLst>
            </p:cNvPr>
            <p:cNvPicPr>
              <a:picLocks noChangeAspect="1"/>
            </p:cNvPicPr>
            <p:nvPr/>
          </p:nvPicPr>
          <p:blipFill>
            <a:blip r:embed="rId6"/>
            <a:stretch>
              <a:fillRect/>
            </a:stretch>
          </p:blipFill>
          <p:spPr>
            <a:xfrm>
              <a:off x="7565904" y="4507123"/>
              <a:ext cx="128626" cy="128626"/>
            </a:xfrm>
            <a:prstGeom prst="rect">
              <a:avLst/>
            </a:prstGeom>
          </p:spPr>
        </p:pic>
        <p:pic>
          <p:nvPicPr>
            <p:cNvPr id="2054" name="Picture 6">
              <a:extLst>
                <a:ext uri="{FF2B5EF4-FFF2-40B4-BE49-F238E27FC236}">
                  <a16:creationId xmlns:a16="http://schemas.microsoft.com/office/drawing/2014/main" id="{2D574776-8C23-4B4D-B44F-02218D03DC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767" y="4847119"/>
              <a:ext cx="169579" cy="1316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ow to work with mixins on Vue.js - DEV Community">
              <a:extLst>
                <a:ext uri="{FF2B5EF4-FFF2-40B4-BE49-F238E27FC236}">
                  <a16:creationId xmlns:a16="http://schemas.microsoft.com/office/drawing/2014/main" id="{0585BA92-2AE9-4B8C-8730-BAAC7596025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18" t="21692" r="63708" b="22531"/>
            <a:stretch/>
          </p:blipFill>
          <p:spPr bwMode="auto">
            <a:xfrm>
              <a:off x="7784553" y="5606919"/>
              <a:ext cx="125752" cy="137199"/>
            </a:xfrm>
            <a:prstGeom prst="rect">
              <a:avLst/>
            </a:prstGeom>
            <a:noFill/>
            <a:extLst>
              <a:ext uri="{909E8E84-426E-40DD-AFC4-6F175D3DCCD1}">
                <a14:hiddenFill xmlns:a14="http://schemas.microsoft.com/office/drawing/2010/main">
                  <a:solidFill>
                    <a:srgbClr val="FFFFFF"/>
                  </a:solidFill>
                </a14:hiddenFill>
              </a:ext>
            </a:extLst>
          </p:spPr>
        </p:pic>
        <p:pic>
          <p:nvPicPr>
            <p:cNvPr id="26" name="Immagine 25" descr="Immagine che contiene testo, segnale, clipart, puntamento&#10;&#10;Descrizione generata automaticamente">
              <a:extLst>
                <a:ext uri="{FF2B5EF4-FFF2-40B4-BE49-F238E27FC236}">
                  <a16:creationId xmlns:a16="http://schemas.microsoft.com/office/drawing/2014/main" id="{77FCF4DA-C63D-4BF4-B659-048F70849883}"/>
                </a:ext>
              </a:extLst>
            </p:cNvPr>
            <p:cNvPicPr>
              <a:picLocks noChangeAspect="1"/>
            </p:cNvPicPr>
            <p:nvPr/>
          </p:nvPicPr>
          <p:blipFill>
            <a:blip r:embed="rId9"/>
            <a:stretch>
              <a:fillRect/>
            </a:stretch>
          </p:blipFill>
          <p:spPr>
            <a:xfrm>
              <a:off x="8044366" y="5284227"/>
              <a:ext cx="95428" cy="93679"/>
            </a:xfrm>
            <a:prstGeom prst="rect">
              <a:avLst/>
            </a:prstGeom>
          </p:spPr>
        </p:pic>
      </p:grpSp>
      <p:pic>
        <p:nvPicPr>
          <p:cNvPr id="24" name="Immagine 23">
            <a:extLst>
              <a:ext uri="{FF2B5EF4-FFF2-40B4-BE49-F238E27FC236}">
                <a16:creationId xmlns:a16="http://schemas.microsoft.com/office/drawing/2014/main" id="{780A7657-7638-4946-82C0-8C1C26A1A68E}"/>
              </a:ext>
            </a:extLst>
          </p:cNvPr>
          <p:cNvPicPr>
            <a:picLocks noChangeAspect="1"/>
          </p:cNvPicPr>
          <p:nvPr/>
        </p:nvPicPr>
        <p:blipFill>
          <a:blip r:embed="rId10"/>
          <a:stretch>
            <a:fillRect/>
          </a:stretch>
        </p:blipFill>
        <p:spPr>
          <a:xfrm>
            <a:off x="7203371" y="2439933"/>
            <a:ext cx="2145262" cy="1177846"/>
          </a:xfrm>
          <a:prstGeom prst="rect">
            <a:avLst/>
          </a:prstGeom>
        </p:spPr>
      </p:pic>
    </p:spTree>
    <p:extLst>
      <p:ext uri="{BB962C8B-B14F-4D97-AF65-F5344CB8AC3E}">
        <p14:creationId xmlns:p14="http://schemas.microsoft.com/office/powerpoint/2010/main" val="545506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Data </a:t>
            </a:r>
            <a:r>
              <a:rPr lang="it-IT" dirty="0" err="1"/>
              <a:t>sources</a:t>
            </a:r>
            <a:endParaRPr lang="it-IT" dirty="0"/>
          </a:p>
        </p:txBody>
      </p:sp>
      <p:sp>
        <p:nvSpPr>
          <p:cNvPr id="5" name="Segnaposto numero diapositiva 4"/>
          <p:cNvSpPr>
            <a:spLocks noGrp="1"/>
          </p:cNvSpPr>
          <p:nvPr>
            <p:ph type="sldNum" sz="quarter" idx="11"/>
          </p:nvPr>
        </p:nvSpPr>
        <p:spPr/>
        <p:txBody>
          <a:bodyPr/>
          <a:lstStyle/>
          <a:p>
            <a:pPr>
              <a:defRPr/>
            </a:pPr>
            <a:fld id="{48B4153A-D4C5-4CEF-8992-0D8815C829E3}" type="slidenum">
              <a:rPr lang="en-US" smtClean="0"/>
              <a:pPr>
                <a:defRPr/>
              </a:pPr>
              <a:t>9</a:t>
            </a:fld>
            <a:endParaRPr lang="en-US" dirty="0"/>
          </a:p>
        </p:txBody>
      </p:sp>
      <p:sp>
        <p:nvSpPr>
          <p:cNvPr id="7" name="Segnaposto testo 1"/>
          <p:cNvSpPr txBox="1">
            <a:spLocks/>
          </p:cNvSpPr>
          <p:nvPr/>
        </p:nvSpPr>
        <p:spPr bwMode="auto">
          <a:xfrm>
            <a:off x="574294" y="1155940"/>
            <a:ext cx="11264002" cy="396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285750" indent="-285750" algn="l" defTabSz="457200" rtl="0" fontAlgn="t">
              <a:spcBef>
                <a:spcPct val="0"/>
              </a:spcBef>
              <a:spcAft>
                <a:spcPts val="1800"/>
              </a:spcAft>
              <a:buClr>
                <a:srgbClr val="CC2A2A"/>
              </a:buClr>
              <a:buSzPct val="120000"/>
              <a:buFont typeface="Courier New" panose="02070309020205020404" pitchFamily="49" charset="0"/>
              <a:buChar char="o"/>
              <a:defRPr sz="1800" b="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indent="0" algn="l" defTabSz="457200" rtl="0" fontAlgn="base">
              <a:spcBef>
                <a:spcPct val="20000"/>
              </a:spcBef>
              <a:spcAft>
                <a:spcPts val="600"/>
              </a:spcAft>
              <a:buClr>
                <a:srgbClr val="CC2A2A"/>
              </a:buClr>
              <a:buSzPct val="100000"/>
              <a:buNone/>
              <a:defRPr sz="2000" b="1" kern="1200">
                <a:solidFill>
                  <a:schemeClr val="tx2"/>
                </a:solidFill>
                <a:latin typeface="Arial" panose="020B0604020202020204" pitchFamily="34" charset="0"/>
                <a:ea typeface="+mn-ea"/>
                <a:cs typeface="Arial" panose="020B0604020202020204" pitchFamily="34" charset="0"/>
              </a:defRPr>
            </a:lvl2pPr>
            <a:lvl3pPr marL="914400" indent="0" algn="l" defTabSz="457200" rtl="0" fontAlgn="base">
              <a:spcBef>
                <a:spcPct val="20000"/>
              </a:spcBef>
              <a:spcAft>
                <a:spcPts val="600"/>
              </a:spcAft>
              <a:buClr>
                <a:srgbClr val="CC2A2A"/>
              </a:buClr>
              <a:buSzPct val="100000"/>
              <a:buNone/>
              <a:defRPr sz="1800" b="1" kern="1200">
                <a:solidFill>
                  <a:schemeClr val="tx2"/>
                </a:solidFill>
                <a:latin typeface="Arial" panose="020B0604020202020204" pitchFamily="34" charset="0"/>
                <a:ea typeface="+mn-ea"/>
                <a:cs typeface="Arial" panose="020B0604020202020204" pitchFamily="34" charset="0"/>
              </a:defRPr>
            </a:lvl3pPr>
            <a:lvl4pPr marL="1371600" indent="0" algn="l" defTabSz="457200" rtl="0" fontAlgn="base">
              <a:spcBef>
                <a:spcPct val="20000"/>
              </a:spcBef>
              <a:spcAft>
                <a:spcPts val="600"/>
              </a:spcAft>
              <a:buClr>
                <a:srgbClr val="CC2A2A"/>
              </a:buClr>
              <a:buSzPct val="100000"/>
              <a:buNone/>
              <a:defRPr sz="1600" b="1" kern="1200">
                <a:solidFill>
                  <a:schemeClr val="tx2"/>
                </a:solidFill>
                <a:latin typeface="Arial" panose="020B0604020202020204" pitchFamily="34" charset="0"/>
                <a:ea typeface="+mn-ea"/>
                <a:cs typeface="Arial" panose="020B0604020202020204" pitchFamily="34" charset="0"/>
              </a:defRPr>
            </a:lvl4pPr>
            <a:lvl5pPr marL="1828800" indent="0" algn="l" defTabSz="457200" rtl="0" fontAlgn="base">
              <a:spcBef>
                <a:spcPct val="20000"/>
              </a:spcBef>
              <a:spcAft>
                <a:spcPts val="600"/>
              </a:spcAft>
              <a:buClr>
                <a:srgbClr val="CC2A2A"/>
              </a:buClr>
              <a:buSzPct val="100000"/>
              <a:buNone/>
              <a:defRPr sz="1600" b="1" kern="1200">
                <a:solidFill>
                  <a:schemeClr val="tx2"/>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pPr marL="0" indent="0" algn="ctr" eaLnBrk="1" hangingPunct="1">
              <a:buNone/>
            </a:pPr>
            <a:r>
              <a:rPr lang="it-IT" b="1" dirty="0" err="1">
                <a:solidFill>
                  <a:srgbClr val="C00000"/>
                </a:solidFill>
              </a:rPr>
              <a:t>Integrated</a:t>
            </a:r>
            <a:r>
              <a:rPr lang="it-IT" b="1" dirty="0">
                <a:solidFill>
                  <a:srgbClr val="C00000"/>
                </a:solidFill>
              </a:rPr>
              <a:t> use of Open Data of </a:t>
            </a:r>
            <a:r>
              <a:rPr lang="it-IT" b="1" dirty="0" err="1">
                <a:solidFill>
                  <a:srgbClr val="C00000"/>
                </a:solidFill>
              </a:rPr>
              <a:t>different</a:t>
            </a:r>
            <a:r>
              <a:rPr lang="it-IT" b="1" dirty="0">
                <a:solidFill>
                  <a:srgbClr val="C00000"/>
                </a:solidFill>
              </a:rPr>
              <a:t> nature to </a:t>
            </a:r>
            <a:r>
              <a:rPr lang="it-IT" b="1" dirty="0" err="1">
                <a:solidFill>
                  <a:srgbClr val="C00000"/>
                </a:solidFill>
              </a:rPr>
              <a:t>answer</a:t>
            </a:r>
            <a:r>
              <a:rPr lang="it-IT" b="1" dirty="0">
                <a:solidFill>
                  <a:srgbClr val="C00000"/>
                </a:solidFill>
              </a:rPr>
              <a:t> the policy </a:t>
            </a:r>
            <a:r>
              <a:rPr lang="it-IT" b="1" dirty="0" err="1">
                <a:solidFill>
                  <a:srgbClr val="C00000"/>
                </a:solidFill>
              </a:rPr>
              <a:t>question</a:t>
            </a:r>
            <a:endParaRPr lang="it-IT" b="1" dirty="0">
              <a:solidFill>
                <a:srgbClr val="C00000"/>
              </a:solidFill>
            </a:endParaRPr>
          </a:p>
          <a:p>
            <a:pPr marL="0" indent="0" eaLnBrk="1" hangingPunct="1">
              <a:buNone/>
            </a:pPr>
            <a:endParaRPr lang="it-IT" dirty="0">
              <a:solidFill>
                <a:schemeClr val="tx1"/>
              </a:solidFill>
            </a:endParaRPr>
          </a:p>
          <a:p>
            <a:pPr marL="0" indent="0" eaLnBrk="1" hangingPunct="1">
              <a:buNone/>
            </a:pPr>
            <a:endParaRPr lang="it-IT" dirty="0">
              <a:solidFill>
                <a:srgbClr val="636462"/>
              </a:solidFill>
            </a:endParaRPr>
          </a:p>
        </p:txBody>
      </p:sp>
      <p:sp>
        <p:nvSpPr>
          <p:cNvPr id="8" name="Segnaposto piè di pagina 3">
            <a:extLst>
              <a:ext uri="{FF2B5EF4-FFF2-40B4-BE49-F238E27FC236}">
                <a16:creationId xmlns:a16="http://schemas.microsoft.com/office/drawing/2014/main" id="{8F339F46-1D24-41E2-AFD4-D7622122AB7F}"/>
              </a:ext>
            </a:extLst>
          </p:cNvPr>
          <p:cNvSpPr txBox="1">
            <a:spLocks/>
          </p:cNvSpPr>
          <p:nvPr/>
        </p:nvSpPr>
        <p:spPr>
          <a:xfrm>
            <a:off x="825119" y="6397225"/>
            <a:ext cx="9644444" cy="259965"/>
          </a:xfrm>
          <a:prstGeom prst="rect">
            <a:avLst/>
          </a:prstGeom>
        </p:spPr>
        <p:txBody>
          <a:bodyPr vert="horz" lIns="0" tIns="0" rIns="0" bIns="0" rtlCol="0" anchor="b" anchorCtr="0"/>
          <a:lstStyle>
            <a:defPPr>
              <a:defRPr lang="en-US"/>
            </a:defPPr>
            <a:lvl1pPr algn="l" defTabSz="457200" rtl="0" eaLnBrk="1" fontAlgn="auto" hangingPunct="1">
              <a:spcBef>
                <a:spcPts val="0"/>
              </a:spcBef>
              <a:spcAft>
                <a:spcPts val="0"/>
              </a:spcAft>
              <a:defRPr sz="900" kern="1200" cap="all" dirty="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a:lstStyle>
          <a:p>
            <a:pPr>
              <a:defRPr/>
            </a:pPr>
            <a:r>
              <a:rPr lang="en-US" dirty="0"/>
              <a:t>COSMOPOLITICS | M.SERENA CAUSO</a:t>
            </a:r>
          </a:p>
        </p:txBody>
      </p:sp>
      <p:sp>
        <p:nvSpPr>
          <p:cNvPr id="10" name="Segnaposto testo 1">
            <a:extLst>
              <a:ext uri="{FF2B5EF4-FFF2-40B4-BE49-F238E27FC236}">
                <a16:creationId xmlns:a16="http://schemas.microsoft.com/office/drawing/2014/main" id="{4A911419-A868-4734-84E3-ADB40A2440FB}"/>
              </a:ext>
            </a:extLst>
          </p:cNvPr>
          <p:cNvSpPr>
            <a:spLocks noGrp="1"/>
          </p:cNvSpPr>
          <p:nvPr>
            <p:ph type="body" idx="1"/>
          </p:nvPr>
        </p:nvSpPr>
        <p:spPr>
          <a:xfrm>
            <a:off x="229038" y="1607954"/>
            <a:ext cx="7000726" cy="4684111"/>
          </a:xfrm>
        </p:spPr>
        <p:txBody>
          <a:bodyPr/>
          <a:lstStyle/>
          <a:p>
            <a:pPr marL="0" indent="0">
              <a:spcBef>
                <a:spcPts val="0"/>
              </a:spcBef>
              <a:spcAft>
                <a:spcPts val="1200"/>
              </a:spcAft>
              <a:buNone/>
              <a:defRPr/>
            </a:pPr>
            <a:r>
              <a:rPr lang="it-IT" altLang="it-IT" b="1" dirty="0" err="1">
                <a:solidFill>
                  <a:srgbClr val="CC2A2A"/>
                </a:solidFill>
              </a:rPr>
              <a:t>Eurostat</a:t>
            </a:r>
            <a:r>
              <a:rPr lang="it-IT" altLang="it-IT" b="1" dirty="0">
                <a:solidFill>
                  <a:srgbClr val="CC2A2A"/>
                </a:solidFill>
              </a:rPr>
              <a:t> </a:t>
            </a:r>
            <a:r>
              <a:rPr lang="it-IT" altLang="it-IT" b="1" dirty="0" err="1">
                <a:solidFill>
                  <a:srgbClr val="CC2A2A"/>
                </a:solidFill>
              </a:rPr>
              <a:t>Sources</a:t>
            </a:r>
            <a:endParaRPr lang="it-IT" altLang="it-IT" b="1" dirty="0">
              <a:solidFill>
                <a:srgbClr val="CC2A2A"/>
              </a:solidFill>
            </a:endParaRPr>
          </a:p>
          <a:p>
            <a:pPr algn="just">
              <a:spcBef>
                <a:spcPts val="0"/>
              </a:spcBef>
              <a:spcAft>
                <a:spcPts val="1200"/>
              </a:spcAft>
              <a:defRPr/>
            </a:pPr>
            <a:r>
              <a:rPr lang="it-IT" altLang="it-IT" b="1" dirty="0" err="1">
                <a:solidFill>
                  <a:schemeClr val="tx1">
                    <a:lumMod val="95000"/>
                    <a:lumOff val="5000"/>
                  </a:schemeClr>
                </a:solidFill>
              </a:rPr>
              <a:t>Official</a:t>
            </a:r>
            <a:r>
              <a:rPr lang="it-IT" altLang="it-IT" b="1" dirty="0">
                <a:solidFill>
                  <a:schemeClr val="tx1">
                    <a:lumMod val="95000"/>
                    <a:lumOff val="5000"/>
                  </a:schemeClr>
                </a:solidFill>
              </a:rPr>
              <a:t> </a:t>
            </a:r>
            <a:r>
              <a:rPr lang="it-IT" altLang="it-IT" b="1" dirty="0" err="1">
                <a:solidFill>
                  <a:schemeClr val="tx1">
                    <a:lumMod val="95000"/>
                    <a:lumOff val="5000"/>
                  </a:schemeClr>
                </a:solidFill>
              </a:rPr>
              <a:t>statistics</a:t>
            </a:r>
            <a:r>
              <a:rPr lang="it-IT" altLang="it-IT" b="1" dirty="0">
                <a:solidFill>
                  <a:schemeClr val="tx1">
                    <a:lumMod val="95000"/>
                    <a:lumOff val="5000"/>
                  </a:schemeClr>
                </a:solidFill>
              </a:rPr>
              <a:t> data </a:t>
            </a:r>
            <a:r>
              <a:rPr lang="en-US" dirty="0"/>
              <a:t>on foreign trade produced by the 27 member countries according to harmonized methodologies based on community regulations: </a:t>
            </a:r>
            <a:r>
              <a:rPr lang="en-US" b="1" dirty="0"/>
              <a:t>maximum temporal granularity </a:t>
            </a:r>
            <a:r>
              <a:rPr lang="en-US" dirty="0"/>
              <a:t>(monthly frequency) and merchandise, commercial exchange between individual countries, by mode of transport and by nature of the transaction. </a:t>
            </a:r>
          </a:p>
          <a:p>
            <a:pPr algn="just">
              <a:spcBef>
                <a:spcPts val="0"/>
              </a:spcBef>
              <a:spcAft>
                <a:spcPts val="1200"/>
              </a:spcAft>
              <a:defRPr/>
            </a:pPr>
            <a:r>
              <a:rPr lang="it-IT" altLang="it-IT" dirty="0"/>
              <a:t>FIGARO </a:t>
            </a:r>
            <a:r>
              <a:rPr lang="en-US" b="1" dirty="0"/>
              <a:t>experimental statistical tables</a:t>
            </a:r>
            <a:r>
              <a:rPr lang="en-US" dirty="0"/>
              <a:t>: inter-country supply, use, input-output tables, produced starting from official data using methods to estimate from the data the </a:t>
            </a:r>
            <a:r>
              <a:rPr lang="en-US" b="1" dirty="0"/>
              <a:t>globalized structure </a:t>
            </a:r>
            <a:r>
              <a:rPr lang="en-US" dirty="0"/>
              <a:t>of production and marketing phenomena.</a:t>
            </a:r>
          </a:p>
          <a:p>
            <a:pPr marL="0" indent="0" algn="just">
              <a:spcBef>
                <a:spcPts val="0"/>
              </a:spcBef>
              <a:spcAft>
                <a:spcPts val="1200"/>
              </a:spcAft>
              <a:buNone/>
              <a:defRPr/>
            </a:pPr>
            <a:r>
              <a:rPr lang="it-IT" altLang="it-IT" b="1" dirty="0">
                <a:solidFill>
                  <a:srgbClr val="CC2A2A"/>
                </a:solidFill>
              </a:rPr>
              <a:t>Source Istat «</a:t>
            </a:r>
            <a:r>
              <a:rPr lang="it-IT" altLang="it-IT" b="1" dirty="0" err="1">
                <a:solidFill>
                  <a:srgbClr val="CC2A2A"/>
                </a:solidFill>
              </a:rPr>
              <a:t>Hackathon</a:t>
            </a:r>
            <a:r>
              <a:rPr lang="it-IT" altLang="it-IT" b="1" dirty="0">
                <a:solidFill>
                  <a:srgbClr val="CC2A2A"/>
                </a:solidFill>
              </a:rPr>
              <a:t> 2021» </a:t>
            </a:r>
            <a:r>
              <a:rPr lang="it-IT" altLang="it-IT" b="1" dirty="0" err="1">
                <a:solidFill>
                  <a:srgbClr val="CC2A2A"/>
                </a:solidFill>
              </a:rPr>
              <a:t>integration</a:t>
            </a:r>
            <a:r>
              <a:rPr lang="it-IT" altLang="it-IT" b="1" dirty="0">
                <a:solidFill>
                  <a:srgbClr val="CC2A2A"/>
                </a:solidFill>
              </a:rPr>
              <a:t> of </a:t>
            </a:r>
            <a:r>
              <a:rPr lang="it-IT" altLang="it-IT" b="1" dirty="0" err="1">
                <a:solidFill>
                  <a:srgbClr val="CC2A2A"/>
                </a:solidFill>
              </a:rPr>
              <a:t>Eurostat</a:t>
            </a:r>
            <a:r>
              <a:rPr lang="it-IT" altLang="it-IT" b="1" dirty="0">
                <a:solidFill>
                  <a:srgbClr val="CC2A2A"/>
                </a:solidFill>
              </a:rPr>
              <a:t> </a:t>
            </a:r>
            <a:r>
              <a:rPr lang="it-IT" altLang="it-IT" b="1" dirty="0" err="1">
                <a:solidFill>
                  <a:srgbClr val="CC2A2A"/>
                </a:solidFill>
              </a:rPr>
              <a:t>sources</a:t>
            </a:r>
            <a:endParaRPr lang="it-IT" altLang="it-IT" b="1" dirty="0">
              <a:solidFill>
                <a:srgbClr val="CC2A2A"/>
              </a:solidFill>
            </a:endParaRPr>
          </a:p>
          <a:p>
            <a:pPr marL="0" indent="0" algn="just">
              <a:spcBef>
                <a:spcPts val="0"/>
              </a:spcBef>
              <a:spcAft>
                <a:spcPts val="1200"/>
              </a:spcAft>
              <a:buNone/>
              <a:defRPr/>
            </a:pPr>
            <a:r>
              <a:rPr lang="it-IT" altLang="it-IT" b="1" dirty="0" err="1">
                <a:solidFill>
                  <a:schemeClr val="tx1">
                    <a:lumMod val="95000"/>
                    <a:lumOff val="5000"/>
                  </a:schemeClr>
                </a:solidFill>
              </a:rPr>
              <a:t>Experimental</a:t>
            </a:r>
            <a:r>
              <a:rPr lang="it-IT" altLang="it-IT" b="1" dirty="0">
                <a:solidFill>
                  <a:schemeClr val="tx1">
                    <a:lumMod val="95000"/>
                    <a:lumOff val="5000"/>
                  </a:schemeClr>
                </a:solidFill>
              </a:rPr>
              <a:t> </a:t>
            </a:r>
            <a:r>
              <a:rPr lang="it-IT" altLang="it-IT" dirty="0" err="1">
                <a:solidFill>
                  <a:schemeClr val="tx1">
                    <a:lumMod val="95000"/>
                    <a:lumOff val="5000"/>
                  </a:schemeClr>
                </a:solidFill>
              </a:rPr>
              <a:t>product</a:t>
            </a:r>
            <a:r>
              <a:rPr lang="it-IT" altLang="it-IT" dirty="0">
                <a:solidFill>
                  <a:schemeClr val="tx1">
                    <a:lumMod val="95000"/>
                    <a:lumOff val="5000"/>
                  </a:schemeClr>
                </a:solidFill>
              </a:rPr>
              <a:t> </a:t>
            </a:r>
            <a:r>
              <a:rPr lang="it-IT" altLang="it-IT" dirty="0" err="1">
                <a:solidFill>
                  <a:schemeClr val="tx1">
                    <a:lumMod val="95000"/>
                    <a:lumOff val="5000"/>
                  </a:schemeClr>
                </a:solidFill>
              </a:rPr>
              <a:t>extending</a:t>
            </a:r>
            <a:r>
              <a:rPr lang="it-IT" altLang="it-IT" dirty="0">
                <a:solidFill>
                  <a:schemeClr val="tx1">
                    <a:lumMod val="95000"/>
                    <a:lumOff val="5000"/>
                  </a:schemeClr>
                </a:solidFill>
              </a:rPr>
              <a:t> the </a:t>
            </a:r>
            <a:r>
              <a:rPr lang="it-IT" altLang="it-IT" dirty="0" err="1">
                <a:solidFill>
                  <a:schemeClr val="tx1">
                    <a:lumMod val="95000"/>
                    <a:lumOff val="5000"/>
                  </a:schemeClr>
                </a:solidFill>
              </a:rPr>
              <a:t>globalization</a:t>
            </a:r>
            <a:r>
              <a:rPr lang="it-IT" altLang="it-IT" dirty="0">
                <a:solidFill>
                  <a:schemeClr val="tx1">
                    <a:lumMod val="95000"/>
                    <a:lumOff val="5000"/>
                  </a:schemeClr>
                </a:solidFill>
              </a:rPr>
              <a:t> </a:t>
            </a:r>
            <a:r>
              <a:rPr lang="it-IT" altLang="it-IT" dirty="0" err="1">
                <a:solidFill>
                  <a:schemeClr val="tx1">
                    <a:lumMod val="95000"/>
                    <a:lumOff val="5000"/>
                  </a:schemeClr>
                </a:solidFill>
              </a:rPr>
              <a:t>structure</a:t>
            </a:r>
            <a:r>
              <a:rPr lang="it-IT" altLang="it-IT" dirty="0">
                <a:solidFill>
                  <a:schemeClr val="tx1">
                    <a:lumMod val="95000"/>
                    <a:lumOff val="5000"/>
                  </a:schemeClr>
                </a:solidFill>
              </a:rPr>
              <a:t> of the</a:t>
            </a:r>
            <a:r>
              <a:rPr lang="it-IT" altLang="it-IT" b="1" dirty="0">
                <a:solidFill>
                  <a:srgbClr val="CC2A2A"/>
                </a:solidFill>
              </a:rPr>
              <a:t> </a:t>
            </a:r>
            <a:r>
              <a:rPr lang="it-IT" altLang="it-IT" dirty="0">
                <a:solidFill>
                  <a:schemeClr val="tx1">
                    <a:lumMod val="95000"/>
                    <a:lumOff val="5000"/>
                  </a:schemeClr>
                </a:solidFill>
              </a:rPr>
              <a:t>FIGARO </a:t>
            </a:r>
            <a:r>
              <a:rPr lang="it-IT" altLang="it-IT" dirty="0" err="1">
                <a:solidFill>
                  <a:schemeClr val="tx1">
                    <a:lumMod val="95000"/>
                    <a:lumOff val="5000"/>
                  </a:schemeClr>
                </a:solidFill>
              </a:rPr>
              <a:t>experimental</a:t>
            </a:r>
            <a:r>
              <a:rPr lang="it-IT" altLang="it-IT" dirty="0">
                <a:solidFill>
                  <a:schemeClr val="tx1">
                    <a:lumMod val="95000"/>
                    <a:lumOff val="5000"/>
                  </a:schemeClr>
                </a:solidFill>
              </a:rPr>
              <a:t> </a:t>
            </a:r>
            <a:r>
              <a:rPr lang="it-IT" altLang="it-IT" dirty="0" err="1">
                <a:solidFill>
                  <a:schemeClr val="tx1">
                    <a:lumMod val="95000"/>
                    <a:lumOff val="5000"/>
                  </a:schemeClr>
                </a:solidFill>
              </a:rPr>
              <a:t>tables</a:t>
            </a:r>
            <a:r>
              <a:rPr lang="it-IT" altLang="it-IT" dirty="0">
                <a:solidFill>
                  <a:schemeClr val="tx1">
                    <a:lumMod val="95000"/>
                    <a:lumOff val="5000"/>
                  </a:schemeClr>
                </a:solidFill>
              </a:rPr>
              <a:t> to the </a:t>
            </a:r>
            <a:r>
              <a:rPr lang="it-IT" altLang="it-IT" dirty="0" err="1">
                <a:solidFill>
                  <a:schemeClr val="tx1">
                    <a:lumMod val="95000"/>
                    <a:lumOff val="5000"/>
                  </a:schemeClr>
                </a:solidFill>
              </a:rPr>
              <a:t>official</a:t>
            </a:r>
            <a:r>
              <a:rPr lang="it-IT" altLang="it-IT" dirty="0">
                <a:solidFill>
                  <a:schemeClr val="tx1">
                    <a:lumMod val="95000"/>
                    <a:lumOff val="5000"/>
                  </a:schemeClr>
                </a:solidFill>
              </a:rPr>
              <a:t> </a:t>
            </a:r>
            <a:r>
              <a:rPr lang="it-IT" altLang="it-IT" dirty="0" err="1">
                <a:solidFill>
                  <a:schemeClr val="tx1">
                    <a:lumMod val="95000"/>
                    <a:lumOff val="5000"/>
                  </a:schemeClr>
                </a:solidFill>
              </a:rPr>
              <a:t>Eurostat</a:t>
            </a:r>
            <a:r>
              <a:rPr lang="it-IT" altLang="it-IT" dirty="0">
                <a:solidFill>
                  <a:schemeClr val="tx1">
                    <a:lumMod val="95000"/>
                    <a:lumOff val="5000"/>
                  </a:schemeClr>
                </a:solidFill>
              </a:rPr>
              <a:t> data </a:t>
            </a:r>
            <a:r>
              <a:rPr lang="it-IT" altLang="it-IT" dirty="0" err="1">
                <a:solidFill>
                  <a:schemeClr val="tx1">
                    <a:lumMod val="95000"/>
                    <a:lumOff val="5000"/>
                  </a:schemeClr>
                </a:solidFill>
              </a:rPr>
              <a:t>at</a:t>
            </a:r>
            <a:r>
              <a:rPr lang="it-IT" altLang="it-IT" dirty="0">
                <a:solidFill>
                  <a:schemeClr val="tx1">
                    <a:lumMod val="95000"/>
                    <a:lumOff val="5000"/>
                  </a:schemeClr>
                </a:solidFill>
              </a:rPr>
              <a:t> maximum </a:t>
            </a:r>
            <a:r>
              <a:rPr lang="it-IT" altLang="it-IT" dirty="0" err="1">
                <a:solidFill>
                  <a:schemeClr val="tx1">
                    <a:lumMod val="95000"/>
                    <a:lumOff val="5000"/>
                  </a:schemeClr>
                </a:solidFill>
              </a:rPr>
              <a:t>granularity</a:t>
            </a:r>
            <a:endParaRPr lang="it-IT" altLang="it-IT" dirty="0">
              <a:solidFill>
                <a:schemeClr val="tx1">
                  <a:lumMod val="95000"/>
                  <a:lumOff val="5000"/>
                </a:schemeClr>
              </a:solidFill>
            </a:endParaRPr>
          </a:p>
        </p:txBody>
      </p:sp>
      <p:sp>
        <p:nvSpPr>
          <p:cNvPr id="11" name="Segnaposto testo 1">
            <a:extLst>
              <a:ext uri="{FF2B5EF4-FFF2-40B4-BE49-F238E27FC236}">
                <a16:creationId xmlns:a16="http://schemas.microsoft.com/office/drawing/2014/main" id="{4A911419-A868-4734-84E3-ADB40A2440FB}"/>
              </a:ext>
            </a:extLst>
          </p:cNvPr>
          <p:cNvSpPr txBox="1">
            <a:spLocks/>
          </p:cNvSpPr>
          <p:nvPr/>
        </p:nvSpPr>
        <p:spPr bwMode="auto">
          <a:xfrm>
            <a:off x="7731414" y="1602768"/>
            <a:ext cx="4336168" cy="491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285750" indent="-285750" algn="l" defTabSz="457200" rtl="0" fontAlgn="t">
              <a:spcBef>
                <a:spcPct val="0"/>
              </a:spcBef>
              <a:spcAft>
                <a:spcPts val="1800"/>
              </a:spcAft>
              <a:buClr>
                <a:srgbClr val="CC2A2A"/>
              </a:buClr>
              <a:buSzPct val="120000"/>
              <a:buFont typeface="Courier New" panose="02070309020205020404" pitchFamily="49" charset="0"/>
              <a:buChar char="o"/>
              <a:defRPr sz="1800" b="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indent="0" algn="l" defTabSz="457200" rtl="0" fontAlgn="base">
              <a:spcBef>
                <a:spcPct val="20000"/>
              </a:spcBef>
              <a:spcAft>
                <a:spcPts val="600"/>
              </a:spcAft>
              <a:buClr>
                <a:srgbClr val="CC2A2A"/>
              </a:buClr>
              <a:buSzPct val="100000"/>
              <a:buNone/>
              <a:defRPr sz="2000" b="1" kern="1200">
                <a:solidFill>
                  <a:schemeClr val="tx2"/>
                </a:solidFill>
                <a:latin typeface="Arial" panose="020B0604020202020204" pitchFamily="34" charset="0"/>
                <a:ea typeface="+mn-ea"/>
                <a:cs typeface="Arial" panose="020B0604020202020204" pitchFamily="34" charset="0"/>
              </a:defRPr>
            </a:lvl2pPr>
            <a:lvl3pPr marL="914400" indent="0" algn="l" defTabSz="457200" rtl="0" fontAlgn="base">
              <a:spcBef>
                <a:spcPct val="20000"/>
              </a:spcBef>
              <a:spcAft>
                <a:spcPts val="600"/>
              </a:spcAft>
              <a:buClr>
                <a:srgbClr val="CC2A2A"/>
              </a:buClr>
              <a:buSzPct val="100000"/>
              <a:buNone/>
              <a:defRPr sz="1800" b="1" kern="1200">
                <a:solidFill>
                  <a:schemeClr val="tx2"/>
                </a:solidFill>
                <a:latin typeface="Arial" panose="020B0604020202020204" pitchFamily="34" charset="0"/>
                <a:ea typeface="+mn-ea"/>
                <a:cs typeface="Arial" panose="020B0604020202020204" pitchFamily="34" charset="0"/>
              </a:defRPr>
            </a:lvl3pPr>
            <a:lvl4pPr marL="1371600" indent="0" algn="l" defTabSz="457200" rtl="0" fontAlgn="base">
              <a:spcBef>
                <a:spcPct val="20000"/>
              </a:spcBef>
              <a:spcAft>
                <a:spcPts val="600"/>
              </a:spcAft>
              <a:buClr>
                <a:srgbClr val="CC2A2A"/>
              </a:buClr>
              <a:buSzPct val="100000"/>
              <a:buNone/>
              <a:defRPr sz="1600" b="1" kern="1200">
                <a:solidFill>
                  <a:schemeClr val="tx2"/>
                </a:solidFill>
                <a:latin typeface="Arial" panose="020B0604020202020204" pitchFamily="34" charset="0"/>
                <a:ea typeface="+mn-ea"/>
                <a:cs typeface="Arial" panose="020B0604020202020204" pitchFamily="34" charset="0"/>
              </a:defRPr>
            </a:lvl4pPr>
            <a:lvl5pPr marL="1828800" indent="0" algn="l" defTabSz="457200" rtl="0" fontAlgn="base">
              <a:spcBef>
                <a:spcPct val="20000"/>
              </a:spcBef>
              <a:spcAft>
                <a:spcPts val="600"/>
              </a:spcAft>
              <a:buClr>
                <a:srgbClr val="CC2A2A"/>
              </a:buClr>
              <a:buSzPct val="100000"/>
              <a:buNone/>
              <a:defRPr sz="1600" b="1" kern="1200">
                <a:solidFill>
                  <a:schemeClr val="tx2"/>
                </a:solidFill>
                <a:latin typeface="Arial" panose="020B0604020202020204" pitchFamily="34" charset="0"/>
                <a:ea typeface="+mn-ea"/>
                <a:cs typeface="Arial" panose="020B0604020202020204" pitchFamily="34" charset="0"/>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pPr marL="0" indent="0" eaLnBrk="1" hangingPunct="1">
              <a:spcBef>
                <a:spcPts val="0"/>
              </a:spcBef>
              <a:buFont typeface="Courier New" panose="02070309020205020404" pitchFamily="49" charset="0"/>
              <a:buNone/>
              <a:defRPr/>
            </a:pPr>
            <a:r>
              <a:rPr lang="it-IT" altLang="it-IT" b="1" dirty="0">
                <a:solidFill>
                  <a:srgbClr val="CC2A2A"/>
                </a:solidFill>
              </a:rPr>
              <a:t>Google </a:t>
            </a:r>
            <a:r>
              <a:rPr lang="it-IT" altLang="it-IT" b="1" dirty="0" err="1">
                <a:solidFill>
                  <a:srgbClr val="CC2A2A"/>
                </a:solidFill>
              </a:rPr>
              <a:t>mobility</a:t>
            </a:r>
            <a:r>
              <a:rPr lang="it-IT" altLang="it-IT" b="1" dirty="0">
                <a:solidFill>
                  <a:srgbClr val="CC2A2A"/>
                </a:solidFill>
              </a:rPr>
              <a:t> open data</a:t>
            </a:r>
          </a:p>
          <a:p>
            <a:pPr algn="just" eaLnBrk="1" hangingPunct="1">
              <a:spcBef>
                <a:spcPts val="0"/>
              </a:spcBef>
              <a:defRPr/>
            </a:pPr>
            <a:r>
              <a:rPr lang="en-US" dirty="0"/>
              <a:t>Community movement reports: GPS-based big data </a:t>
            </a:r>
            <a:r>
              <a:rPr lang="en-US" b="1" dirty="0"/>
              <a:t>indicators</a:t>
            </a:r>
            <a:r>
              <a:rPr lang="en-US" dirty="0"/>
              <a:t> to measure the restriction policies applied in the containment of the pandemic</a:t>
            </a:r>
          </a:p>
          <a:p>
            <a:pPr marL="0" indent="0" algn="just" eaLnBrk="1" hangingPunct="1">
              <a:spcBef>
                <a:spcPts val="0"/>
              </a:spcBef>
              <a:buNone/>
              <a:defRPr/>
            </a:pPr>
            <a:br>
              <a:rPr lang="en-US" dirty="0"/>
            </a:br>
            <a:br>
              <a:rPr lang="en-US" dirty="0"/>
            </a:br>
            <a:endParaRPr lang="it-IT" altLang="it-IT" b="1" dirty="0">
              <a:solidFill>
                <a:srgbClr val="CC2A2A"/>
              </a:solidFill>
            </a:endParaRPr>
          </a:p>
          <a:p>
            <a:pPr marL="0" indent="0" eaLnBrk="1" hangingPunct="1">
              <a:spcBef>
                <a:spcPts val="0"/>
              </a:spcBef>
              <a:buNone/>
              <a:defRPr/>
            </a:pPr>
            <a:endParaRPr lang="it-IT" altLang="it-IT" b="1" dirty="0">
              <a:solidFill>
                <a:srgbClr val="CC2A2A"/>
              </a:solidFill>
            </a:endParaRPr>
          </a:p>
          <a:p>
            <a:pPr marL="0" indent="0" eaLnBrk="1" hangingPunct="1">
              <a:spcBef>
                <a:spcPts val="0"/>
              </a:spcBef>
              <a:buNone/>
              <a:defRPr/>
            </a:pPr>
            <a:endParaRPr lang="it-IT" altLang="it-IT" b="1" dirty="0">
              <a:solidFill>
                <a:srgbClr val="CC2A2A"/>
              </a:solidFill>
            </a:endParaRPr>
          </a:p>
        </p:txBody>
      </p:sp>
    </p:spTree>
    <p:extLst>
      <p:ext uri="{BB962C8B-B14F-4D97-AF65-F5344CB8AC3E}">
        <p14:creationId xmlns:p14="http://schemas.microsoft.com/office/powerpoint/2010/main" val="1614117461"/>
      </p:ext>
    </p:extLst>
  </p:cSld>
  <p:clrMapOvr>
    <a:masterClrMapping/>
  </p:clrMapOvr>
</p:sld>
</file>

<file path=ppt/theme/theme1.xml><?xml version="1.0" encoding="utf-8"?>
<a:theme xmlns:a="http://schemas.openxmlformats.org/drawingml/2006/main" name="elenco puntato">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DF3034E3D2D354E8E415BD302154C33" ma:contentTypeVersion="6" ma:contentTypeDescription="Creare un nuovo documento." ma:contentTypeScope="" ma:versionID="37c497c630155487c8d090763aa42ec7">
  <xsd:schema xmlns:xsd="http://www.w3.org/2001/XMLSchema" xmlns:xs="http://www.w3.org/2001/XMLSchema" xmlns:p="http://schemas.microsoft.com/office/2006/metadata/properties" xmlns:ns2="a9a8f315-1019-494c-9a54-b110f1155b54" targetNamespace="http://schemas.microsoft.com/office/2006/metadata/properties" ma:root="true" ma:fieldsID="327aaf440cf940c017edd47fc7b473a9" ns2:_="">
    <xsd:import namespace="a9a8f315-1019-494c-9a54-b110f1155b5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a8f315-1019-494c-9a54-b110f1155b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F378BC-F4D0-4510-B4EC-07B6EFE18CF8}">
  <ds:schemaRefs>
    <ds:schemaRef ds:uri="http://schemas.microsoft.com/office/2006/metadata/properties"/>
    <ds:schemaRef ds:uri="http://schemas.microsoft.com/office/infopath/2007/PartnerControls"/>
    <ds:schemaRef ds:uri="679261c3-551f-4e86-913f-177e0e529669"/>
    <ds:schemaRef ds:uri="c58f2efd-82a8-4ecf-b395-8c25e928921d"/>
    <ds:schemaRef ds:uri="459159c4-d20a-4ff3-9b11-fbd127bd52e5"/>
  </ds:schemaRefs>
</ds:datastoreItem>
</file>

<file path=customXml/itemProps2.xml><?xml version="1.0" encoding="utf-8"?>
<ds:datastoreItem xmlns:ds="http://schemas.openxmlformats.org/officeDocument/2006/customXml" ds:itemID="{BD9C238D-4D5C-4783-820B-4854DCE45D41}">
  <ds:schemaRefs>
    <ds:schemaRef ds:uri="http://schemas.microsoft.com/sharepoint/v3/contenttype/forms"/>
  </ds:schemaRefs>
</ds:datastoreItem>
</file>

<file path=customXml/itemProps3.xml><?xml version="1.0" encoding="utf-8"?>
<ds:datastoreItem xmlns:ds="http://schemas.openxmlformats.org/officeDocument/2006/customXml" ds:itemID="{A1D71E8E-2DE9-4725-99DD-1860CC6AFC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a8f315-1019-494c-9a54-b110f1155b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Dividendi</Template>
  <TotalTime>2947</TotalTime>
  <Words>1830</Words>
  <Application>Microsoft Office PowerPoint</Application>
  <PresentationFormat>Widescreen</PresentationFormat>
  <Paragraphs>225</Paragraphs>
  <Slides>25</Slides>
  <Notes>4</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25</vt:i4>
      </vt:variant>
    </vt:vector>
  </HeadingPairs>
  <TitlesOfParts>
    <vt:vector size="35" baseType="lpstr">
      <vt:lpstr>Arial</vt:lpstr>
      <vt:lpstr>Arial Narrow</vt:lpstr>
      <vt:lpstr>Calibri</vt:lpstr>
      <vt:lpstr>Cambria Math</vt:lpstr>
      <vt:lpstr>Courier New</vt:lpstr>
      <vt:lpstr>Gill Sans MT</vt:lpstr>
      <vt:lpstr>Segoe UI</vt:lpstr>
      <vt:lpstr>Wingdings</vt:lpstr>
      <vt:lpstr>Wingdings 2</vt:lpstr>
      <vt:lpstr>elenco puntato</vt:lpstr>
      <vt:lpstr>EUROPEAN BIG DATA HACKATHON: COSMOPOLITICS  Team Istat: F. Altarocca, F. Amato, F. Brogi, M. Bruno, E. Cerasti, S. Causo, F. De Fausti, B. Guardabascio, P. Pizzo,   M. Scannapieco, D. Zardetto</vt:lpstr>
      <vt:lpstr>Summary</vt:lpstr>
      <vt:lpstr>European Big Data Hackaton </vt:lpstr>
      <vt:lpstr>L'European Big Data Hackathon 2021</vt:lpstr>
      <vt:lpstr>Cosmopolitics: architectural context   </vt:lpstr>
      <vt:lpstr>Cosmopolitics: architectural solution         </vt:lpstr>
      <vt:lpstr>Cosmopolitics: in action</vt:lpstr>
      <vt:lpstr>Cosmopolitics: links</vt:lpstr>
      <vt:lpstr>Data sources</vt:lpstr>
      <vt:lpstr>Presentazione standard di PowerPoint</vt:lpstr>
      <vt:lpstr>Further potential outputs</vt:lpstr>
      <vt:lpstr>Why Network Analysis</vt:lpstr>
      <vt:lpstr>Network Analysis for Trade data</vt:lpstr>
      <vt:lpstr>Network Analysis for Trade data</vt:lpstr>
      <vt:lpstr>Results – Scenario Analysis and Changes Detection</vt:lpstr>
      <vt:lpstr>Changes Detection – Brexit effect</vt:lpstr>
      <vt:lpstr>Changes in the network due to the pandemic - China case</vt:lpstr>
      <vt:lpstr>Mobility analysis</vt:lpstr>
      <vt:lpstr>Risultati</vt:lpstr>
      <vt:lpstr>Risultati</vt:lpstr>
      <vt:lpstr>Broad Economic Categories (BEC) analysis</vt:lpstr>
      <vt:lpstr>Estimated monthly and cumulative effect</vt:lpstr>
      <vt:lpstr>Nowcasting</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PresentazioneStandard</dc:title>
  <dc:creator>Bruna Tabanella</dc:creator>
  <cp:lastModifiedBy>Mauro Bruno</cp:lastModifiedBy>
  <cp:revision>330</cp:revision>
  <dcterms:created xsi:type="dcterms:W3CDTF">2020-06-26T06:32:12Z</dcterms:created>
  <dcterms:modified xsi:type="dcterms:W3CDTF">2021-07-02T08:07:38Z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0x0101001DF3034E3D2D354E8E415BD302154C33</vt:lpwstr>
  </property>
  <property fmtid="{D5CDD505-2E9C-101B-9397-08002B2CF9AE}" pid="3" name="_dlc_DocIdItemGuid">
    <vt:lpwstr>11205160-d5cd-44f2-bf0d-d055913f1cd1</vt:lpwstr>
  </property>
</Properties>
</file>